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34" r:id="rId2"/>
    <p:sldId id="351" r:id="rId3"/>
    <p:sldId id="352" r:id="rId4"/>
    <p:sldId id="353" r:id="rId5"/>
    <p:sldId id="354" r:id="rId6"/>
    <p:sldId id="296" r:id="rId7"/>
    <p:sldId id="297" r:id="rId8"/>
    <p:sldId id="300" r:id="rId9"/>
    <p:sldId id="301" r:id="rId10"/>
    <p:sldId id="302" r:id="rId11"/>
    <p:sldId id="303" r:id="rId12"/>
    <p:sldId id="364" r:id="rId13"/>
    <p:sldId id="365" r:id="rId14"/>
    <p:sldId id="362" r:id="rId15"/>
    <p:sldId id="291" r:id="rId16"/>
    <p:sldId id="258" r:id="rId17"/>
    <p:sldId id="270" r:id="rId18"/>
    <p:sldId id="271" r:id="rId19"/>
    <p:sldId id="273" r:id="rId20"/>
    <p:sldId id="274" r:id="rId21"/>
    <p:sldId id="304" r:id="rId22"/>
    <p:sldId id="275" r:id="rId23"/>
    <p:sldId id="279" r:id="rId24"/>
    <p:sldId id="339" r:id="rId25"/>
    <p:sldId id="340" r:id="rId26"/>
    <p:sldId id="311" r:id="rId27"/>
    <p:sldId id="366" r:id="rId28"/>
    <p:sldId id="367" r:id="rId29"/>
    <p:sldId id="368" r:id="rId30"/>
    <p:sldId id="363" r:id="rId31"/>
    <p:sldId id="295" r:id="rId32"/>
    <p:sldId id="266" r:id="rId33"/>
    <p:sldId id="262" r:id="rId34"/>
    <p:sldId id="348" r:id="rId35"/>
    <p:sldId id="349" r:id="rId36"/>
    <p:sldId id="350" r:id="rId37"/>
    <p:sldId id="263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4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876DB9D-E306-4B44-B04F-DD97C27665BC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F736C858-2BBE-4A06-B300-FA56653CE20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59B59A8-BAAB-466D-9448-BF06B4C99C93}" type="slidenum">
              <a:rPr lang="en-US"/>
              <a:pPr/>
              <a:t>16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8BEF959-EFA2-450F-9F8D-CCCA21B412BC}" type="slidenum">
              <a:rPr lang="en-US"/>
              <a:pPr/>
              <a:t>20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E8232D-DFA3-44A1-8C8D-2F4D79724C19}" type="slidenum">
              <a:rPr lang="en-US"/>
              <a:pPr/>
              <a:t>22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2DBE76-5E1F-4287-BF88-19EF74594755}" type="slidenum">
              <a:rPr lang="en-US"/>
              <a:pPr/>
              <a:t>28</a:t>
            </a:fld>
            <a:endParaRPr lang="en-US"/>
          </a:p>
        </p:txBody>
      </p:sp>
      <p:sp>
        <p:nvSpPr>
          <p:cNvPr id="51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8E6898-DDC5-4FDD-9793-81A38D86645F}" type="slidenum">
              <a:rPr lang="en-US"/>
              <a:pPr/>
              <a:t>29</a:t>
            </a:fld>
            <a:endParaRPr lang="en-US"/>
          </a:p>
        </p:txBody>
      </p:sp>
      <p:sp>
        <p:nvSpPr>
          <p:cNvPr id="61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E4A970-4299-4696-9B1D-0050717E30B8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652D94-8079-4DE0-9A7C-88D833B560E9}" type="slidenum">
              <a:rPr lang="en-US"/>
              <a:pPr/>
              <a:t>34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 TDS can use NcML to wrap datasets that are being served, adding or fixing metadata. The client doesn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t see the NcML, it sees only the dataset the NcML describes. The NcML aggregation capability is what the TDS uses as the replacement to the old OPeNDAP aggregation server.</a:t>
            </a: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42CA728-3DED-4271-8AF2-B39794959C4E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B71B42-3037-5045-BCC5-46829A9CDFCD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4CDFA4-7C83-4587-8790-7A7AC63AD693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AFBE47-6245-4FC3-8A9F-25D65316C9B7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8E30F-6568-491E-95ED-0ADB9F3BCC10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3B9651-D478-42A9-880E-F75F7F0ED149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9DB292-E59D-4006-97D0-325325B05451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733075-B937-4BAF-83C4-96C0821F23F9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28739-D8C7-4E46-9803-E3D28BEC91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4D9F0-FCF0-4784-A26A-9F3C18120BA3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7CD84-6D3F-4976-BA31-9E9193ECF3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8F8E28-9CC3-43A4-A69F-23F6C72E22D1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894C8C-19A4-4C8C-9DC0-98201C1BBE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D6EC3E8A-A308-4061-880A-5EDE801202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5805FD-CF92-414D-827A-87ECFDB5DF84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F899A-02AD-4ABF-8F3A-87381C6EBE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F5D480-00FC-4A5D-B3A6-67A5E2CC1127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7F8387-EB5D-46D1-B613-6C980733D7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A0C6E8-E896-41EE-B3F3-CA023CEE828C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F84C3D-FD70-4B41-AB16-CAC065EE36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C5A4CB-DA07-42FB-B62B-1F9DF6C0AEE6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B2DEE1-091F-409F-8D8E-971DB20B6C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3B5A5F-A438-4247-908C-5C1CBB61221A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DA185-7745-4CDC-BE38-13AFAA7F76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A6B9AB-4449-4D7D-BCE5-8920827914E4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FE37B4-57B9-46C9-89A6-470D88FF68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1F28A2-670C-4EA8-9A0C-4F39BE2A6257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C22CD2-446E-4312-8769-590DACE0D4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3ABDD1-E364-404E-A155-882FFF4C292F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773FD3-C3B7-4D57-BB4C-8B6F3B16F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C444B85-4330-407E-BB27-204416B44651}" type="datetimeFigureOut">
              <a:rPr lang="en-US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19045C0-8682-4159-9EA5-1467A8227A7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1" name="Picture 6" descr="Unidata_Logo_for_StratPlan.pn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200" y="76200"/>
            <a:ext cx="6048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Map_Service" TargetMode="External"/><Relationship Id="rId2" Type="http://schemas.openxmlformats.org/officeDocument/2006/relationships/hyperlink" Target="http://opendap.org/developers/third_party_softwar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nidata.ucar.edu/software/netcdf-java/formats/DataDiscoveryAttConvention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533400" y="914400"/>
            <a:ext cx="8001000" cy="2994025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7F7F7F"/>
                </a:solidFill>
                <a:ea typeface="ＭＳ Ｐゴシック" pitchFamily="34" charset="-128"/>
              </a:rPr>
              <a:t>Unidata</a:t>
            </a:r>
            <a:r>
              <a:rPr lang="ja-JP" altLang="en-US" sz="3200" smtClean="0">
                <a:solidFill>
                  <a:srgbClr val="7F7F7F"/>
                </a:solidFill>
                <a:ea typeface="ＭＳ Ｐゴシック" pitchFamily="34" charset="-128"/>
              </a:rPr>
              <a:t>’</a:t>
            </a:r>
            <a: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  <a:t>s TDS Workshop</a:t>
            </a:r>
            <a:b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</a:br>
            <a: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  <a:t/>
            </a:r>
            <a:b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</a:br>
            <a:r>
              <a:rPr lang="en-US" altLang="ja-JP" dirty="0" smtClean="0">
                <a:ea typeface="ＭＳ Ｐゴシック" pitchFamily="34" charset="-128"/>
              </a:rPr>
              <a:t>TDS Overview – Part II</a:t>
            </a:r>
            <a:br>
              <a:rPr lang="en-US" altLang="ja-JP" dirty="0" smtClean="0">
                <a:ea typeface="ＭＳ Ｐゴシック" pitchFamily="34" charset="-128"/>
              </a:rPr>
            </a:br>
            <a:r>
              <a:rPr lang="en-US" altLang="ja-JP" dirty="0" smtClean="0">
                <a:ea typeface="ＭＳ Ｐゴシック" pitchFamily="34" charset="-128"/>
              </a:rPr>
              <a:t/>
            </a:r>
            <a:br>
              <a:rPr lang="en-US" altLang="ja-JP" dirty="0" smtClean="0">
                <a:ea typeface="ＭＳ Ｐゴシック" pitchFamily="34" charset="-128"/>
              </a:rPr>
            </a:br>
            <a:endParaRPr lang="en-US" dirty="0" smtClean="0">
              <a:solidFill>
                <a:srgbClr val="7F7F7F"/>
              </a:solidFill>
              <a:ea typeface="ＭＳ Ｐゴシック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990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/>
              <a:t>22-24 October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Swath</a:t>
            </a:r>
          </a:p>
        </p:txBody>
      </p:sp>
      <p:pic>
        <p:nvPicPr>
          <p:cNvPr id="29698" name="Picture 3" descr="polar_orbit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05400" y="4038600"/>
            <a:ext cx="4038600" cy="2022475"/>
          </a:xfrm>
        </p:spPr>
      </p:pic>
      <p:pic>
        <p:nvPicPr>
          <p:cNvPr id="29699" name="Picture 8" descr="swath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553200" y="0"/>
            <a:ext cx="2513013" cy="2667000"/>
          </a:xfrm>
        </p:spPr>
      </p:pic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609600" y="3352800"/>
            <a:ext cx="39274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float swathData( track, xtrack)</a:t>
            </a:r>
          </a:p>
          <a:p>
            <a:r>
              <a:rPr lang="en-US" sz="2400">
                <a:latin typeface="Calibri" pitchFamily="34" charset="0"/>
              </a:rPr>
              <a:t>  float lat(track, xtrack)</a:t>
            </a:r>
          </a:p>
          <a:p>
            <a:r>
              <a:rPr lang="en-US" sz="2400">
                <a:latin typeface="Calibri" pitchFamily="34" charset="0"/>
              </a:rPr>
              <a:t>  float lon(track, xtrack)  </a:t>
            </a:r>
          </a:p>
          <a:p>
            <a:r>
              <a:rPr lang="en-US" sz="2400">
                <a:latin typeface="Calibri" pitchFamily="34" charset="0"/>
              </a:rPr>
              <a:t>  float alt(track, xtrack)</a:t>
            </a:r>
          </a:p>
          <a:p>
            <a:r>
              <a:rPr lang="en-US" sz="2400">
                <a:latin typeface="Calibri" pitchFamily="34" charset="0"/>
              </a:rPr>
              <a:t>  float time(track)</a:t>
            </a: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990600" y="1552575"/>
            <a:ext cx="420687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>
                <a:latin typeface="Calibri" pitchFamily="34" charset="0"/>
              </a:rPr>
              <a:t> </a:t>
            </a:r>
            <a:r>
              <a:rPr lang="en-US" sz="2400">
                <a:latin typeface="Calibri" pitchFamily="34" charset="0"/>
              </a:rPr>
              <a:t>two dimensional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track and cross-track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not separate time dimension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aka </a:t>
            </a:r>
            <a:r>
              <a:rPr lang="en-US" sz="2400" i="1">
                <a:latin typeface="Calibri" pitchFamily="34" charset="0"/>
              </a:rPr>
              <a:t>curvilinear coordinates</a:t>
            </a:r>
          </a:p>
          <a:p>
            <a:pPr>
              <a:buFontTx/>
              <a:buChar char="•"/>
            </a:pPr>
            <a:endParaRPr 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Point Observation Data</a:t>
            </a:r>
          </a:p>
        </p:txBody>
      </p:sp>
      <p:pic>
        <p:nvPicPr>
          <p:cNvPr id="31746" name="Picture 3" descr="earthquak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410200" y="1524000"/>
            <a:ext cx="3529013" cy="4525963"/>
          </a:xfrm>
        </p:spPr>
      </p:pic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533400" y="1524000"/>
            <a:ext cx="4953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000">
                <a:latin typeface="Calibri" pitchFamily="34" charset="0"/>
              </a:rPr>
              <a:t> </a:t>
            </a:r>
            <a:r>
              <a:rPr lang="en-US" sz="2400">
                <a:latin typeface="Calibri" pitchFamily="34" charset="0"/>
              </a:rPr>
              <a:t>Set of measurements at the same point in space and time = obs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Collection of obs = dataset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Sample dimension not connected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1219200" y="3276600"/>
            <a:ext cx="27051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float obs1(sample);</a:t>
            </a:r>
          </a:p>
          <a:p>
            <a:r>
              <a:rPr lang="en-US" sz="2400">
                <a:latin typeface="Calibri" pitchFamily="34" charset="0"/>
              </a:rPr>
              <a:t>float obs2(sample);</a:t>
            </a:r>
          </a:p>
          <a:p>
            <a:r>
              <a:rPr lang="en-US" sz="2400">
                <a:latin typeface="Calibri" pitchFamily="34" charset="0"/>
              </a:rPr>
              <a:t>  float lat(sample);</a:t>
            </a:r>
          </a:p>
          <a:p>
            <a:r>
              <a:rPr lang="en-US" sz="2400">
                <a:latin typeface="Calibri" pitchFamily="34" charset="0"/>
              </a:rPr>
              <a:t>  float lon(sample);</a:t>
            </a:r>
          </a:p>
          <a:p>
            <a:r>
              <a:rPr lang="en-US" sz="2400">
                <a:latin typeface="Calibri" pitchFamily="34" charset="0"/>
              </a:rPr>
              <a:t>  float z(sample);</a:t>
            </a:r>
          </a:p>
          <a:p>
            <a:r>
              <a:rPr lang="en-US" sz="2400">
                <a:latin typeface="Calibri" pitchFamily="34" charset="0"/>
              </a:rPr>
              <a:t>  float time(sample);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2133600"/>
            <a:ext cx="7112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John’s slides on CF Point Scientific Feature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2133600"/>
            <a:ext cx="377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Sean’s slides on </a:t>
            </a:r>
            <a:r>
              <a:rPr lang="en-US" sz="2800" dirty="0" err="1" smtClean="0"/>
              <a:t>pzhta</a:t>
            </a:r>
            <a:endParaRPr 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2"/>
          <p:cNvSpPr txBox="1">
            <a:spLocks noChangeArrowheads="1"/>
          </p:cNvSpPr>
          <p:nvPr/>
        </p:nvSpPr>
        <p:spPr bwMode="auto">
          <a:xfrm>
            <a:off x="533400" y="1219200"/>
            <a:ext cx="4876800" cy="367823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Servlet Container</a:t>
            </a: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</p:txBody>
      </p:sp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15240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0963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THREDDS Data Server</a:t>
            </a:r>
          </a:p>
        </p:txBody>
      </p:sp>
      <p:sp>
        <p:nvSpPr>
          <p:cNvPr id="40964" name="AutoShape 5"/>
          <p:cNvSpPr>
            <a:spLocks noChangeArrowheads="1"/>
          </p:cNvSpPr>
          <p:nvPr/>
        </p:nvSpPr>
        <p:spPr bwMode="auto">
          <a:xfrm>
            <a:off x="1066800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Datasets</a:t>
            </a:r>
          </a:p>
        </p:txBody>
      </p:sp>
      <p:cxnSp>
        <p:nvCxnSpPr>
          <p:cNvPr id="40965" name="AutoShape 6"/>
          <p:cNvCxnSpPr>
            <a:cxnSpLocks noChangeShapeType="1"/>
            <a:stCxn id="40968" idx="3"/>
            <a:endCxn id="40972" idx="2"/>
          </p:cNvCxnSpPr>
          <p:nvPr/>
        </p:nvCxnSpPr>
        <p:spPr bwMode="auto">
          <a:xfrm>
            <a:off x="6019800" y="1828800"/>
            <a:ext cx="381000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966" name="AutoShape 7"/>
          <p:cNvCxnSpPr>
            <a:cxnSpLocks noChangeShapeType="1"/>
            <a:stCxn id="40981" idx="3"/>
            <a:endCxn id="40972" idx="2"/>
          </p:cNvCxnSpPr>
          <p:nvPr/>
        </p:nvCxnSpPr>
        <p:spPr bwMode="auto">
          <a:xfrm flipV="1">
            <a:off x="487680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40967" name="AutoShape 8"/>
          <p:cNvCxnSpPr>
            <a:cxnSpLocks noChangeShapeType="1"/>
            <a:stCxn id="40971" idx="2"/>
            <a:endCxn id="40983" idx="0"/>
          </p:cNvCxnSpPr>
          <p:nvPr/>
        </p:nvCxnSpPr>
        <p:spPr bwMode="auto">
          <a:xfrm rot="16200000" flipH="1">
            <a:off x="2933700" y="3924300"/>
            <a:ext cx="685800" cy="152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968" name="AutoShape 9"/>
          <p:cNvSpPr>
            <a:spLocks noChangeArrowheads="1"/>
          </p:cNvSpPr>
          <p:nvPr/>
        </p:nvSpPr>
        <p:spPr bwMode="auto">
          <a:xfrm>
            <a:off x="3429000" y="1600200"/>
            <a:ext cx="2590800" cy="457200"/>
          </a:xfrm>
          <a:prstGeom prst="flowChartPredefinedProcess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</a:rPr>
              <a:t>catalog.xml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2514600" y="6583363"/>
            <a:ext cx="2057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i="1">
                <a:latin typeface="Calibri" pitchFamily="34" charset="0"/>
              </a:rPr>
              <a:t>motherlode.ucar.edu</a:t>
            </a:r>
          </a:p>
        </p:txBody>
      </p:sp>
      <p:sp>
        <p:nvSpPr>
          <p:cNvPr id="40970" name="Text Box 11"/>
          <p:cNvSpPr txBox="1">
            <a:spLocks noChangeArrowheads="1"/>
          </p:cNvSpPr>
          <p:nvPr/>
        </p:nvSpPr>
        <p:spPr bwMode="auto">
          <a:xfrm>
            <a:off x="1295400" y="2438400"/>
            <a:ext cx="2438400" cy="1320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pitchFamily="34" charset="0"/>
              </a:rPr>
              <a:t>THREDDS Server</a:t>
            </a:r>
          </a:p>
          <a:p>
            <a:pPr>
              <a:spcBef>
                <a:spcPct val="50000"/>
              </a:spcBef>
            </a:pPr>
            <a:endParaRPr lang="en-US" sz="200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40971" name="AutoShape 12"/>
          <p:cNvSpPr>
            <a:spLocks noChangeArrowheads="1"/>
          </p:cNvSpPr>
          <p:nvPr/>
        </p:nvSpPr>
        <p:spPr bwMode="auto">
          <a:xfrm>
            <a:off x="1295400" y="3505200"/>
            <a:ext cx="2438400" cy="838200"/>
          </a:xfrm>
          <a:prstGeom prst="flowChartPredefinedProcess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pitchFamily="34" charset="0"/>
              </a:rPr>
              <a:t>NetCDF-Java</a:t>
            </a:r>
          </a:p>
          <a:p>
            <a:pPr algn="ctr"/>
            <a:r>
              <a:rPr lang="en-US" b="1">
                <a:latin typeface="Calibri" pitchFamily="34" charset="0"/>
              </a:rPr>
              <a:t>library</a:t>
            </a:r>
          </a:p>
        </p:txBody>
      </p:sp>
      <p:sp>
        <p:nvSpPr>
          <p:cNvPr id="40972" name="Oval 13"/>
          <p:cNvSpPr>
            <a:spLocks noChangeArrowheads="1"/>
          </p:cNvSpPr>
          <p:nvPr/>
        </p:nvSpPr>
        <p:spPr bwMode="auto">
          <a:xfrm>
            <a:off x="6400800" y="2133600"/>
            <a:ext cx="2667000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Remote Access</a:t>
            </a:r>
          </a:p>
          <a:p>
            <a:pPr algn="ctr"/>
            <a:r>
              <a:rPr lang="en-US">
                <a:latin typeface="Calibri" pitchFamily="34" charset="0"/>
              </a:rPr>
              <a:t>Client</a:t>
            </a:r>
          </a:p>
        </p:txBody>
      </p:sp>
      <p:cxnSp>
        <p:nvCxnSpPr>
          <p:cNvPr id="40973" name="AutoShape 14"/>
          <p:cNvCxnSpPr>
            <a:cxnSpLocks noChangeShapeType="1"/>
            <a:stCxn id="40970" idx="0"/>
            <a:endCxn id="40968" idx="2"/>
          </p:cNvCxnSpPr>
          <p:nvPr/>
        </p:nvCxnSpPr>
        <p:spPr bwMode="auto">
          <a:xfrm flipV="1">
            <a:off x="2514600" y="2057400"/>
            <a:ext cx="2209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974" name="AutoShape 15"/>
          <p:cNvSpPr>
            <a:spLocks noChangeArrowheads="1"/>
          </p:cNvSpPr>
          <p:nvPr/>
        </p:nvSpPr>
        <p:spPr bwMode="auto">
          <a:xfrm>
            <a:off x="2819400" y="6019800"/>
            <a:ext cx="5181600" cy="1066800"/>
          </a:xfrm>
          <a:prstGeom prst="lightningBol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>
              <a:latin typeface="Calibri" pitchFamily="34" charset="0"/>
            </a:endParaRPr>
          </a:p>
        </p:txBody>
      </p:sp>
      <p:sp>
        <p:nvSpPr>
          <p:cNvPr id="40975" name="Text Box 16"/>
          <p:cNvSpPr txBox="1">
            <a:spLocks noChangeArrowheads="1"/>
          </p:cNvSpPr>
          <p:nvPr/>
        </p:nvSpPr>
        <p:spPr bwMode="auto">
          <a:xfrm>
            <a:off x="3962400" y="5715000"/>
            <a:ext cx="1730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IDD Data</a:t>
            </a:r>
          </a:p>
        </p:txBody>
      </p:sp>
      <p:sp>
        <p:nvSpPr>
          <p:cNvPr id="40976" name="Text Box 17"/>
          <p:cNvSpPr txBox="1">
            <a:spLocks noChangeArrowheads="1"/>
          </p:cNvSpPr>
          <p:nvPr/>
        </p:nvSpPr>
        <p:spPr bwMode="auto">
          <a:xfrm>
            <a:off x="3733800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HTTPServer</a:t>
            </a:r>
          </a:p>
        </p:txBody>
      </p:sp>
      <p:sp>
        <p:nvSpPr>
          <p:cNvPr id="40977" name="Text Box 18"/>
          <p:cNvSpPr txBox="1">
            <a:spLocks noChangeArrowheads="1"/>
          </p:cNvSpPr>
          <p:nvPr/>
        </p:nvSpPr>
        <p:spPr bwMode="auto">
          <a:xfrm>
            <a:off x="3733800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WMS</a:t>
            </a:r>
          </a:p>
        </p:txBody>
      </p:sp>
      <p:cxnSp>
        <p:nvCxnSpPr>
          <p:cNvPr id="40978" name="AutoShape 19"/>
          <p:cNvCxnSpPr>
            <a:cxnSpLocks noChangeShapeType="1"/>
            <a:stCxn id="40976" idx="3"/>
            <a:endCxn id="40972" idx="2"/>
          </p:cNvCxnSpPr>
          <p:nvPr/>
        </p:nvCxnSpPr>
        <p:spPr bwMode="auto">
          <a:xfrm flipV="1">
            <a:off x="487680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40979" name="AutoShape 20"/>
          <p:cNvCxnSpPr>
            <a:cxnSpLocks noChangeShapeType="1"/>
            <a:stCxn id="40977" idx="3"/>
            <a:endCxn id="40972" idx="2"/>
          </p:cNvCxnSpPr>
          <p:nvPr/>
        </p:nvCxnSpPr>
        <p:spPr bwMode="auto">
          <a:xfrm flipV="1">
            <a:off x="487680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0980" name="Text Box 21"/>
          <p:cNvSpPr txBox="1">
            <a:spLocks noChangeArrowheads="1"/>
          </p:cNvSpPr>
          <p:nvPr/>
        </p:nvSpPr>
        <p:spPr bwMode="auto">
          <a:xfrm>
            <a:off x="3733800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WCS</a:t>
            </a:r>
          </a:p>
        </p:txBody>
      </p:sp>
      <p:sp>
        <p:nvSpPr>
          <p:cNvPr id="40981" name="Text Box 22"/>
          <p:cNvSpPr txBox="1">
            <a:spLocks noChangeArrowheads="1"/>
          </p:cNvSpPr>
          <p:nvPr/>
        </p:nvSpPr>
        <p:spPr bwMode="auto">
          <a:xfrm>
            <a:off x="3733800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OPeNDAP</a:t>
            </a:r>
          </a:p>
        </p:txBody>
      </p:sp>
      <p:cxnSp>
        <p:nvCxnSpPr>
          <p:cNvPr id="40982" name="AutoShape 23"/>
          <p:cNvCxnSpPr>
            <a:cxnSpLocks noChangeShapeType="1"/>
            <a:stCxn id="40980" idx="3"/>
            <a:endCxn id="40972" idx="2"/>
          </p:cNvCxnSpPr>
          <p:nvPr/>
        </p:nvCxnSpPr>
        <p:spPr bwMode="auto">
          <a:xfrm>
            <a:off x="487680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0983" name="AutoShape 24"/>
          <p:cNvSpPr>
            <a:spLocks noChangeArrowheads="1"/>
          </p:cNvSpPr>
          <p:nvPr/>
        </p:nvSpPr>
        <p:spPr bwMode="auto">
          <a:xfrm>
            <a:off x="2514600" y="5029200"/>
            <a:ext cx="3048000" cy="457200"/>
          </a:xfrm>
          <a:prstGeom prst="flowChartPredefinedProcess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</a:rPr>
              <a:t>configCatalog.xml</a:t>
            </a:r>
          </a:p>
        </p:txBody>
      </p:sp>
      <p:cxnSp>
        <p:nvCxnSpPr>
          <p:cNvPr id="40984" name="AutoShape 25"/>
          <p:cNvCxnSpPr>
            <a:cxnSpLocks noChangeShapeType="1"/>
            <a:stCxn id="40971" idx="2"/>
            <a:endCxn id="40964" idx="1"/>
          </p:cNvCxnSpPr>
          <p:nvPr/>
        </p:nvCxnSpPr>
        <p:spPr bwMode="auto">
          <a:xfrm rot="5400000">
            <a:off x="1600200" y="4724400"/>
            <a:ext cx="12954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Rectangle 25"/>
          <p:cNvSpPr/>
          <p:nvPr/>
        </p:nvSpPr>
        <p:spPr>
          <a:xfrm>
            <a:off x="3657600" y="2362200"/>
            <a:ext cx="2895600" cy="12192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Data Access Services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smtClean="0">
                <a:ea typeface="ＭＳ Ｐゴシック" pitchFamily="34" charset="-128"/>
              </a:rPr>
              <a:t>Bulk File Transfer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HTTP Server (any file)</a:t>
            </a:r>
          </a:p>
          <a:p>
            <a:pPr eaLnBrk="1" hangingPunct="1"/>
            <a:r>
              <a:rPr lang="en-US" sz="2800" smtClean="0">
                <a:ea typeface="ＭＳ Ｐゴシック" pitchFamily="34" charset="-128"/>
              </a:rPr>
              <a:t>Remote access, subsetting CDM files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OPeNDAP (any* CDM file)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Web Coverage Service (grids)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Web Map Service (grids)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Others</a:t>
            </a:r>
          </a:p>
          <a:p>
            <a:pPr lvl="2" eaLnBrk="1" hangingPunct="1"/>
            <a:r>
              <a:rPr lang="en-US" sz="2000" smtClean="0">
                <a:ea typeface="ＭＳ Ｐゴシック" pitchFamily="34" charset="-128"/>
              </a:rPr>
              <a:t>NetCDF Subset Service (grids)</a:t>
            </a:r>
          </a:p>
          <a:p>
            <a:pPr lvl="2" eaLnBrk="1" hangingPunct="1"/>
            <a:r>
              <a:rPr lang="en-US" sz="2000" smtClean="0">
                <a:ea typeface="ＭＳ Ｐゴシック" pitchFamily="34" charset="-128"/>
              </a:rPr>
              <a:t>Radar Collection Subset Service</a:t>
            </a:r>
          </a:p>
          <a:p>
            <a:pPr lvl="2" eaLnBrk="1" hangingPunct="1"/>
            <a:r>
              <a:rPr lang="en-US" sz="2000" smtClean="0">
                <a:ea typeface="ＭＳ Ｐゴシック" pitchFamily="34" charset="-128"/>
              </a:rPr>
              <a:t>CDM Remote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Data Access Services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Clients</a:t>
            </a:r>
            <a:endParaRPr lang="en-US" dirty="0">
              <a:ea typeface="+mj-ea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OPeNDAP (</a:t>
            </a:r>
            <a:r>
              <a:rPr lang="en-US" sz="2400" smtClean="0">
                <a:ea typeface="ＭＳ Ｐゴシック" pitchFamily="34" charset="-128"/>
                <a:hlinkClick r:id="rId2"/>
              </a:rPr>
              <a:t>lots</a:t>
            </a:r>
            <a:r>
              <a:rPr lang="en-US" sz="2400" smtClean="0">
                <a:ea typeface="ＭＳ Ｐゴシック" pitchFamily="34" charset="-128"/>
              </a:rPr>
              <a:t>, including IDL, MatLAB)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WCS (still minimal, but expect to grow)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GDAL, CADCorp, George Mason, OWSLib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WMS (speak WMS; consume GIF, JPEG, and PNG)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Browsers, Portals, ARC GIS, Google Earth, </a:t>
            </a:r>
            <a:r>
              <a:rPr lang="en-US" sz="2000" smtClean="0">
                <a:ea typeface="ＭＳ Ｐゴシック" pitchFamily="34" charset="-128"/>
                <a:hlinkClick r:id="rId3"/>
              </a:rPr>
              <a:t>etc</a:t>
            </a:r>
            <a:endParaRPr lang="en-US" sz="200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NetCDF Subsetter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HTML forms 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Web service (CUAHSI)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ESRI ArcGIS (manual download of netcdf-CF)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OPeNDAP Service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Protocol for remote, subset access to CDM files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Current version 2.0; NASA ESE standard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Working on new 4.0 protocol spec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TDS can serve any* CDM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Subsetting by variable, index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OGC Web Coverage Service (WCS)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TDS supports WCS 1.0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Can subset the dataset by: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Lat/lon or projection bounding box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time and vertical coordinate range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list of Variables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Return formats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GeoTIFF floating point, grayscale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NetCDF/CF-1.0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No reprojections, resamplings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Restricted to Gridded Datasets the CDM recognizes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Additional WCS restriction: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smtClean="0">
                <a:ea typeface="ＭＳ Ｐゴシック" pitchFamily="34" charset="-128"/>
              </a:rPr>
              <a:t>Grid must be evenly spaced in x,y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smtClean="0">
                <a:ea typeface="ＭＳ Ｐゴシック" pitchFamily="34" charset="-128"/>
              </a:rPr>
              <a:t>Web Map Service (WMS)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15400" cy="4525963"/>
          </a:xfrm>
        </p:spPr>
        <p:txBody>
          <a:bodyPr/>
          <a:lstStyle/>
          <a:p>
            <a:pPr eaLnBrk="1" hangingPunct="1"/>
            <a:r>
              <a:rPr lang="cy-GB" sz="2400" b="1" i="1" smtClean="0">
                <a:ea typeface="ＭＳ Ｐゴシック" pitchFamily="34" charset="-128"/>
              </a:rPr>
              <a:t>GetCapabilities</a:t>
            </a:r>
            <a:r>
              <a:rPr lang="cy-GB" sz="2400" smtClean="0">
                <a:ea typeface="ＭＳ Ｐゴシック" pitchFamily="34" charset="-128"/>
              </a:rPr>
              <a:t> -&gt; metadata</a:t>
            </a:r>
          </a:p>
          <a:p>
            <a:pPr eaLnBrk="1" hangingPunct="1"/>
            <a:r>
              <a:rPr lang="cy-GB" sz="2400" b="1" i="1" smtClean="0">
                <a:ea typeface="ＭＳ Ｐゴシック" pitchFamily="34" charset="-128"/>
              </a:rPr>
              <a:t>GetMap</a:t>
            </a:r>
            <a:r>
              <a:rPr lang="cy-GB" sz="2400" smtClean="0">
                <a:ea typeface="ＭＳ Ｐゴシック" pitchFamily="34" charset="-128"/>
              </a:rPr>
              <a:t> -&gt; map image, based on client-selected parameters, inc:</a:t>
            </a:r>
          </a:p>
          <a:p>
            <a:pPr lvl="1" eaLnBrk="1" hangingPunct="1"/>
            <a:r>
              <a:rPr lang="cy-GB" sz="2000" smtClean="0">
                <a:ea typeface="ＭＳ Ｐゴシック" pitchFamily="34" charset="-128"/>
              </a:rPr>
              <a:t>Image width/height</a:t>
            </a:r>
          </a:p>
          <a:p>
            <a:pPr lvl="1" eaLnBrk="1" hangingPunct="1"/>
            <a:r>
              <a:rPr lang="cy-GB" sz="2000" smtClean="0">
                <a:ea typeface="ＭＳ Ｐゴシック" pitchFamily="34" charset="-128"/>
              </a:rPr>
              <a:t>Image coordinate reference system</a:t>
            </a:r>
          </a:p>
          <a:p>
            <a:pPr lvl="1" eaLnBrk="1" hangingPunct="1"/>
            <a:r>
              <a:rPr lang="cy-GB" sz="2000" smtClean="0">
                <a:ea typeface="ＭＳ Ｐゴシック" pitchFamily="34" charset="-128"/>
              </a:rPr>
              <a:t>Geographic bounding box</a:t>
            </a:r>
          </a:p>
          <a:p>
            <a:pPr lvl="1" eaLnBrk="1" hangingPunct="1"/>
            <a:r>
              <a:rPr lang="cy-GB" sz="2000" smtClean="0">
                <a:ea typeface="ＭＳ Ｐゴシック" pitchFamily="34" charset="-128"/>
              </a:rPr>
              <a:t>Depth/height and time</a:t>
            </a:r>
          </a:p>
          <a:p>
            <a:pPr lvl="1" eaLnBrk="1" hangingPunct="1"/>
            <a:r>
              <a:rPr lang="cy-GB" sz="2000" smtClean="0">
                <a:ea typeface="ＭＳ Ｐゴシック" pitchFamily="34" charset="-128"/>
              </a:rPr>
              <a:t>Style</a:t>
            </a:r>
          </a:p>
          <a:p>
            <a:pPr eaLnBrk="1" hangingPunct="1"/>
            <a:r>
              <a:rPr lang="cy-GB" sz="2400" b="1" i="1" smtClean="0">
                <a:ea typeface="ＭＳ Ｐゴシック" pitchFamily="34" charset="-128"/>
              </a:rPr>
              <a:t>GetFeatureInfo</a:t>
            </a:r>
            <a:r>
              <a:rPr lang="cy-GB" sz="2400" smtClean="0">
                <a:ea typeface="ＭＳ Ｐゴシック" pitchFamily="34" charset="-128"/>
              </a:rPr>
              <a:t> -&gt; information about a particular map pixel</a:t>
            </a:r>
          </a:p>
          <a:p>
            <a:pPr lvl="1" eaLnBrk="1" hangingPunct="1"/>
            <a:r>
              <a:rPr lang="cy-GB" sz="2000" smtClean="0">
                <a:ea typeface="ＭＳ Ｐゴシック" pitchFamily="34" charset="-128"/>
              </a:rPr>
              <a:t>Format not standardized</a:t>
            </a:r>
          </a:p>
          <a:p>
            <a:pPr eaLnBrk="1" hangingPunct="1"/>
            <a:r>
              <a:rPr lang="cy-GB" sz="2400" smtClean="0">
                <a:ea typeface="ＭＳ Ｐゴシック" pitchFamily="34" charset="-128"/>
              </a:rPr>
              <a:t>Specification supports 4D data (although tools often do not)</a:t>
            </a:r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125" y="6238875"/>
            <a:ext cx="1524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OGC </a:t>
            </a:r>
            <a:r>
              <a:rPr lang="cy-GB" smtClean="0">
                <a:ea typeface="ＭＳ Ｐゴシック" pitchFamily="34" charset="-128"/>
              </a:rPr>
              <a:t>Web Map Service (WMS)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763000" cy="4525963"/>
          </a:xfrm>
        </p:spPr>
        <p:txBody>
          <a:bodyPr/>
          <a:lstStyle/>
          <a:p>
            <a:pPr eaLnBrk="1" hangingPunct="1"/>
            <a:r>
              <a:rPr lang="en-US" sz="2800" smtClean="0">
                <a:ea typeface="ＭＳ Ｐゴシック" pitchFamily="34" charset="-128"/>
              </a:rPr>
              <a:t>TDS WMS: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Based on ncWMS (Jon Blower, U of Reading)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Supports 1.3.0 and 1.1.1</a:t>
            </a:r>
          </a:p>
          <a:p>
            <a:pPr eaLnBrk="1" hangingPunct="1"/>
            <a:r>
              <a:rPr lang="en-US" sz="2800" smtClean="0">
                <a:ea typeface="ＭＳ Ｐゴシック" pitchFamily="34" charset="-128"/>
              </a:rPr>
              <a:t>ncWMS notable features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Fast generation of images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Ability to read CDM datasets on variety of projections</a:t>
            </a:r>
          </a:p>
          <a:p>
            <a:pPr lvl="1" eaLnBrk="1" hangingPunct="1"/>
            <a:r>
              <a:rPr lang="en-US" sz="2400" smtClean="0">
                <a:ea typeface="ＭＳ Ｐゴシック" pitchFamily="34" charset="-128"/>
              </a:rPr>
              <a:t>Can reproject images into large number of coordinate systems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Uses geotoolkit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extensive projection library</a:t>
            </a:r>
          </a:p>
          <a:p>
            <a:pPr eaLnBrk="1" hangingPunct="1"/>
            <a:r>
              <a:rPr lang="cy-GB" sz="2800" smtClean="0">
                <a:ea typeface="ＭＳ Ｐゴシック" pitchFamily="34" charset="-128"/>
              </a:rPr>
              <a:t>WMS specification supports 4D data (tools often do not)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34" charset="-128"/>
              </a:rPr>
              <a:t>WMS Interoperability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02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grpSp>
        <p:nvGrpSpPr>
          <p:cNvPr id="51203" name="Group 3"/>
          <p:cNvGrpSpPr>
            <a:grpSpLocks/>
          </p:cNvGrpSpPr>
          <p:nvPr/>
        </p:nvGrpSpPr>
        <p:grpSpPr bwMode="auto">
          <a:xfrm>
            <a:off x="228600" y="1143000"/>
            <a:ext cx="6607175" cy="3565525"/>
            <a:chOff x="240" y="816"/>
            <a:chExt cx="4162" cy="2246"/>
          </a:xfrm>
        </p:grpSpPr>
        <p:pic>
          <p:nvPicPr>
            <p:cNvPr id="512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816"/>
              <a:ext cx="2832" cy="2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5" name="Text Box 5"/>
            <p:cNvSpPr txBox="1">
              <a:spLocks noChangeArrowheads="1"/>
            </p:cNvSpPr>
            <p:nvPr/>
          </p:nvSpPr>
          <p:spPr bwMode="auto">
            <a:xfrm>
              <a:off x="3110" y="887"/>
              <a:ext cx="12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>
                  <a:latin typeface="Calibri" pitchFamily="34" charset="0"/>
                </a:rPr>
                <a:t>NASA World Wind</a:t>
              </a:r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69925" y="1752600"/>
            <a:ext cx="6035675" cy="3508375"/>
            <a:chOff x="576" y="1200"/>
            <a:chExt cx="3802" cy="2210"/>
          </a:xfrm>
        </p:grpSpPr>
        <p:pic>
          <p:nvPicPr>
            <p:cNvPr id="51212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6" y="1200"/>
              <a:ext cx="2832" cy="2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3" name="Text Box 8"/>
            <p:cNvSpPr txBox="1">
              <a:spLocks noChangeArrowheads="1"/>
            </p:cNvSpPr>
            <p:nvPr/>
          </p:nvSpPr>
          <p:spPr bwMode="auto">
            <a:xfrm>
              <a:off x="3446" y="1257"/>
              <a:ext cx="9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>
                  <a:latin typeface="Calibri" pitchFamily="34" charset="0"/>
                </a:rPr>
                <a:t>Cadcorp SIS</a:t>
              </a:r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228725" y="2338388"/>
            <a:ext cx="6086475" cy="3300412"/>
            <a:chOff x="1584" y="1728"/>
            <a:chExt cx="3834" cy="2079"/>
          </a:xfrm>
        </p:grpSpPr>
        <p:pic>
          <p:nvPicPr>
            <p:cNvPr id="51210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84" y="1728"/>
              <a:ext cx="2832" cy="2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1" name="Text Box 11"/>
            <p:cNvSpPr txBox="1">
              <a:spLocks noChangeArrowheads="1"/>
            </p:cNvSpPr>
            <p:nvPr/>
          </p:nvSpPr>
          <p:spPr bwMode="auto">
            <a:xfrm>
              <a:off x="4454" y="1751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>
                  <a:latin typeface="Calibri" pitchFamily="34" charset="0"/>
                </a:rPr>
                <a:t>Google Earth</a:t>
              </a:r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206" name="Text Box 12"/>
          <p:cNvSpPr txBox="1">
            <a:spLocks noChangeArrowheads="1"/>
          </p:cNvSpPr>
          <p:nvPr/>
        </p:nvSpPr>
        <p:spPr bwMode="auto">
          <a:xfrm>
            <a:off x="7308850" y="1219200"/>
            <a:ext cx="15113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y-GB" sz="1600">
                <a:latin typeface="Rdg Vesta" charset="0"/>
              </a:rPr>
              <a:t>3rd-party clients can</a:t>
            </a:r>
            <a:r>
              <a:rPr lang="cy-GB" altLang="en-US" sz="1600">
                <a:latin typeface="Rdg Vesta" charset="0"/>
              </a:rPr>
              <a:t>’</a:t>
            </a:r>
            <a:r>
              <a:rPr lang="cy-GB" sz="1600">
                <a:latin typeface="Rdg Vesta" charset="0"/>
              </a:rPr>
              <a:t>t use the custom WMS extensions</a:t>
            </a:r>
            <a:endParaRPr lang="en-US" sz="1600">
              <a:latin typeface="Rdg Vesta" charset="0"/>
            </a:endParaRPr>
          </a:p>
        </p:txBody>
      </p:sp>
      <p:grpSp>
        <p:nvGrpSpPr>
          <p:cNvPr id="51207" name="Group 14"/>
          <p:cNvGrpSpPr>
            <a:grpSpLocks/>
          </p:cNvGrpSpPr>
          <p:nvPr/>
        </p:nvGrpSpPr>
        <p:grpSpPr bwMode="auto">
          <a:xfrm>
            <a:off x="2197100" y="2886075"/>
            <a:ext cx="6126163" cy="3895725"/>
            <a:chOff x="2196472" y="2810533"/>
            <a:chExt cx="6127146" cy="3895067"/>
          </a:xfrm>
        </p:grpSpPr>
        <p:pic>
          <p:nvPicPr>
            <p:cNvPr id="5120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96472" y="2810533"/>
              <a:ext cx="4966328" cy="389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09" name="TextBox 13"/>
            <p:cNvSpPr txBox="1">
              <a:spLocks noChangeArrowheads="1"/>
            </p:cNvSpPr>
            <p:nvPr/>
          </p:nvSpPr>
          <p:spPr bwMode="auto">
            <a:xfrm>
              <a:off x="7315200" y="2971800"/>
              <a:ext cx="10084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Godiva 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NetCDF Subset Service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Experiment with REST style web service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Allow to subset the dataset by: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Lat/lon bounding box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time and vertical coordinate range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list of Variables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Output: NetCDF, XML, CSV (spreadsheet)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Gridded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Output is a CF / netCDF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Variation of WCS (simplified request protocol)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Grid as Point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Extract vertical profile, time series from one point in model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Station Data: metars (7 day rolling archive)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Using WMS and NCSS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43000"/>
            <a:ext cx="6092825" cy="54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Box 4"/>
          <p:cNvSpPr txBox="1">
            <a:spLocks noChangeArrowheads="1"/>
          </p:cNvSpPr>
          <p:nvPr/>
        </p:nvSpPr>
        <p:spPr bwMode="auto">
          <a:xfrm flipH="1">
            <a:off x="228600" y="6553200"/>
            <a:ext cx="575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* From PacIOOS site, developed by John Maurer, U of 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Using WMS and NCSS</a:t>
            </a:r>
          </a:p>
        </p:txBody>
      </p:sp>
      <p:pic>
        <p:nvPicPr>
          <p:cNvPr id="5529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43000"/>
            <a:ext cx="607536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Box 4"/>
          <p:cNvSpPr txBox="1">
            <a:spLocks noChangeArrowheads="1"/>
          </p:cNvSpPr>
          <p:nvPr/>
        </p:nvSpPr>
        <p:spPr bwMode="auto">
          <a:xfrm flipH="1">
            <a:off x="228600" y="6553200"/>
            <a:ext cx="575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* From PacIOOS site, developed by John Maurer, U of 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ncISO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Developed by NOAA/NGDC</a:t>
            </a:r>
          </a:p>
          <a:p>
            <a:r>
              <a:rPr lang="en-US" smtClean="0">
                <a:ea typeface="ＭＳ Ｐゴシック" pitchFamily="34" charset="-128"/>
              </a:rPr>
              <a:t>Supports three metadata services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Provides an NcML representation of a dataset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Provides an ISO 19115-2 metadata representation of a dataset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Provides an evaluation of how well the metadata contained in the dataset conforms to the </a:t>
            </a:r>
            <a:r>
              <a:rPr lang="en-US" smtClean="0">
                <a:ea typeface="ＭＳ Ｐゴシック" pitchFamily="34" charset="-128"/>
                <a:hlinkClick r:id="rId2"/>
              </a:rPr>
              <a:t>NetCDF Attribute Convention for Data Discovery (NACDD)</a:t>
            </a:r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Harvesting tools: GI-Cat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2133600"/>
            <a:ext cx="81333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Marcos’ slides on </a:t>
            </a:r>
            <a:r>
              <a:rPr lang="en-US" sz="2800" dirty="0" err="1" smtClean="0"/>
              <a:t>ncISO</a:t>
            </a:r>
            <a:r>
              <a:rPr lang="en-US" sz="2800" dirty="0" smtClean="0"/>
              <a:t>/discovery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and web/mobile UI using web API (</a:t>
            </a:r>
            <a:r>
              <a:rPr lang="en-US" sz="2800" dirty="0" err="1" smtClean="0"/>
              <a:t>ncss</a:t>
            </a:r>
            <a:r>
              <a:rPr lang="en-US" sz="2800" dirty="0" smtClean="0"/>
              <a:t> &amp; WMS)</a:t>
            </a:r>
            <a:endParaRPr lang="en-US" sz="2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20" y="1224129"/>
            <a:ext cx="5234400" cy="333539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8641" y="1659055"/>
            <a:ext cx="5169600" cy="47280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65600" y="4762580"/>
            <a:ext cx="3483360" cy="1520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500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Enables discovery systems to perform searches on TDS instances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960" y="131054"/>
            <a:ext cx="80640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230720" y="542937"/>
            <a:ext cx="4714560" cy="616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2401" rIns="0" bIns="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2500" dirty="0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Metadata &amp; </a:t>
            </a:r>
            <a:r>
              <a:rPr lang="en-US" sz="2500" dirty="0" err="1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ncISO</a:t>
            </a:r>
            <a:r>
              <a:rPr lang="en-US" sz="2500" dirty="0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 services</a:t>
            </a:r>
            <a: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/>
            </a:r>
            <a:b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</a:br>
            <a:endParaRPr lang="en-US" dirty="0">
              <a:solidFill>
                <a:srgbClr val="000000"/>
              </a:solidFill>
              <a:ea typeface="WenQuanYi Zen Hei Sharp" charset="0"/>
              <a:cs typeface="WenQuanYi Zen Hei Sharp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260640" y="927457"/>
            <a:ext cx="8709120" cy="1441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960" y="131054"/>
            <a:ext cx="80640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230720" y="542937"/>
            <a:ext cx="4714560" cy="616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2401" rIns="0" bIns="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2500" dirty="0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NetCDF Subset Service (NCSS)</a:t>
            </a:r>
            <a: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/>
            </a:r>
            <a:b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</a:br>
            <a:endParaRPr lang="en-US" dirty="0">
              <a:solidFill>
                <a:srgbClr val="000000"/>
              </a:solidFill>
              <a:ea typeface="WenQuanYi Zen Hei Sharp" charset="0"/>
              <a:cs typeface="WenQuanYi Zen Hei Sharp" charset="0"/>
            </a:endParaRPr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260640" y="927457"/>
            <a:ext cx="8709120" cy="1441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16000" y="1196767"/>
            <a:ext cx="8792640" cy="6466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9622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US" sz="3300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- API for </a:t>
            </a:r>
            <a:r>
              <a:rPr lang="en-US" sz="3300" dirty="0" err="1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subsetting</a:t>
            </a:r>
            <a:r>
              <a:rPr lang="en-US" sz="3300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 datasets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601" y="1742583"/>
            <a:ext cx="8625600" cy="46056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360" y="1841954"/>
            <a:ext cx="8792640" cy="48763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8240" y="3483727"/>
            <a:ext cx="5225760" cy="24050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83361" y="1908201"/>
            <a:ext cx="4531680" cy="32360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6629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6633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634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635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636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6649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650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6657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658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381000">
              <a:schemeClr val="accent3">
                <a:alpha val="90000"/>
              </a:schemeClr>
            </a:glow>
          </a:effectLst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6664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69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smtClean="0">
                <a:latin typeface="Calibri" charset="0"/>
              </a:rPr>
              <a:t>configCatalog.xml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2"/>
          <p:cNvSpPr txBox="1">
            <a:spLocks noChangeArrowheads="1"/>
          </p:cNvSpPr>
          <p:nvPr/>
        </p:nvSpPr>
        <p:spPr bwMode="auto">
          <a:xfrm>
            <a:off x="533400" y="1219200"/>
            <a:ext cx="4876800" cy="367823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Servlet Container</a:t>
            </a: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</p:txBody>
      </p:sp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15240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7347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THREDDS Data Server</a:t>
            </a:r>
          </a:p>
        </p:txBody>
      </p:sp>
      <p:sp>
        <p:nvSpPr>
          <p:cNvPr id="57348" name="AutoShape 5"/>
          <p:cNvSpPr>
            <a:spLocks noChangeArrowheads="1"/>
          </p:cNvSpPr>
          <p:nvPr/>
        </p:nvSpPr>
        <p:spPr bwMode="auto">
          <a:xfrm>
            <a:off x="1066800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Datasets</a:t>
            </a:r>
          </a:p>
        </p:txBody>
      </p:sp>
      <p:cxnSp>
        <p:nvCxnSpPr>
          <p:cNvPr id="57349" name="AutoShape 6"/>
          <p:cNvCxnSpPr>
            <a:cxnSpLocks noChangeShapeType="1"/>
            <a:stCxn id="57352" idx="3"/>
            <a:endCxn id="57356" idx="2"/>
          </p:cNvCxnSpPr>
          <p:nvPr/>
        </p:nvCxnSpPr>
        <p:spPr bwMode="auto">
          <a:xfrm>
            <a:off x="6019800" y="1828800"/>
            <a:ext cx="381000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350" name="AutoShape 7"/>
          <p:cNvCxnSpPr>
            <a:cxnSpLocks noChangeShapeType="1"/>
            <a:stCxn id="57365" idx="3"/>
            <a:endCxn id="57356" idx="2"/>
          </p:cNvCxnSpPr>
          <p:nvPr/>
        </p:nvCxnSpPr>
        <p:spPr bwMode="auto">
          <a:xfrm flipV="1">
            <a:off x="487680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7351" name="AutoShape 8"/>
          <p:cNvCxnSpPr>
            <a:cxnSpLocks noChangeShapeType="1"/>
            <a:stCxn id="57355" idx="2"/>
            <a:endCxn id="57367" idx="0"/>
          </p:cNvCxnSpPr>
          <p:nvPr/>
        </p:nvCxnSpPr>
        <p:spPr bwMode="auto">
          <a:xfrm rot="16200000" flipH="1">
            <a:off x="2933700" y="3924300"/>
            <a:ext cx="685800" cy="152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7352" name="AutoShape 9"/>
          <p:cNvSpPr>
            <a:spLocks noChangeArrowheads="1"/>
          </p:cNvSpPr>
          <p:nvPr/>
        </p:nvSpPr>
        <p:spPr bwMode="auto">
          <a:xfrm>
            <a:off x="3429000" y="1600200"/>
            <a:ext cx="2590800" cy="457200"/>
          </a:xfrm>
          <a:prstGeom prst="flowChartPredefinedProcess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</a:rPr>
              <a:t>catalog.xml</a:t>
            </a:r>
          </a:p>
        </p:txBody>
      </p:sp>
      <p:sp>
        <p:nvSpPr>
          <p:cNvPr id="57353" name="Text Box 10"/>
          <p:cNvSpPr txBox="1">
            <a:spLocks noChangeArrowheads="1"/>
          </p:cNvSpPr>
          <p:nvPr/>
        </p:nvSpPr>
        <p:spPr bwMode="auto">
          <a:xfrm>
            <a:off x="2514600" y="6583363"/>
            <a:ext cx="2057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i="1">
                <a:latin typeface="Calibri" pitchFamily="34" charset="0"/>
              </a:rPr>
              <a:t>motherlode.ucar.edu</a:t>
            </a:r>
          </a:p>
        </p:txBody>
      </p:sp>
      <p:sp>
        <p:nvSpPr>
          <p:cNvPr id="57354" name="Text Box 11"/>
          <p:cNvSpPr txBox="1">
            <a:spLocks noChangeArrowheads="1"/>
          </p:cNvSpPr>
          <p:nvPr/>
        </p:nvSpPr>
        <p:spPr bwMode="auto">
          <a:xfrm>
            <a:off x="1295400" y="2438400"/>
            <a:ext cx="2438400" cy="1320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pitchFamily="34" charset="0"/>
              </a:rPr>
              <a:t>THREDDS Server</a:t>
            </a:r>
          </a:p>
          <a:p>
            <a:pPr>
              <a:spcBef>
                <a:spcPct val="50000"/>
              </a:spcBef>
            </a:pPr>
            <a:endParaRPr lang="en-US" sz="200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57355" name="AutoShape 12"/>
          <p:cNvSpPr>
            <a:spLocks noChangeArrowheads="1"/>
          </p:cNvSpPr>
          <p:nvPr/>
        </p:nvSpPr>
        <p:spPr bwMode="auto">
          <a:xfrm>
            <a:off x="1295400" y="3505200"/>
            <a:ext cx="2438400" cy="838200"/>
          </a:xfrm>
          <a:prstGeom prst="flowChartPredefinedProcess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pitchFamily="34" charset="0"/>
              </a:rPr>
              <a:t>NetCDF-Java</a:t>
            </a:r>
          </a:p>
          <a:p>
            <a:pPr algn="ctr"/>
            <a:r>
              <a:rPr lang="en-US" b="1">
                <a:latin typeface="Calibri" pitchFamily="34" charset="0"/>
              </a:rPr>
              <a:t>library</a:t>
            </a:r>
          </a:p>
        </p:txBody>
      </p:sp>
      <p:sp>
        <p:nvSpPr>
          <p:cNvPr id="57356" name="Oval 13"/>
          <p:cNvSpPr>
            <a:spLocks noChangeArrowheads="1"/>
          </p:cNvSpPr>
          <p:nvPr/>
        </p:nvSpPr>
        <p:spPr bwMode="auto">
          <a:xfrm>
            <a:off x="6400800" y="2133600"/>
            <a:ext cx="2667000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Remote Access</a:t>
            </a:r>
          </a:p>
          <a:p>
            <a:pPr algn="ctr"/>
            <a:r>
              <a:rPr lang="en-US">
                <a:latin typeface="Calibri" pitchFamily="34" charset="0"/>
              </a:rPr>
              <a:t>Client</a:t>
            </a:r>
          </a:p>
        </p:txBody>
      </p:sp>
      <p:cxnSp>
        <p:nvCxnSpPr>
          <p:cNvPr id="57357" name="AutoShape 14"/>
          <p:cNvCxnSpPr>
            <a:cxnSpLocks noChangeShapeType="1"/>
            <a:stCxn id="57354" idx="0"/>
            <a:endCxn id="57352" idx="2"/>
          </p:cNvCxnSpPr>
          <p:nvPr/>
        </p:nvCxnSpPr>
        <p:spPr bwMode="auto">
          <a:xfrm flipV="1">
            <a:off x="2514600" y="2057400"/>
            <a:ext cx="2209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7358" name="AutoShape 15"/>
          <p:cNvSpPr>
            <a:spLocks noChangeArrowheads="1"/>
          </p:cNvSpPr>
          <p:nvPr/>
        </p:nvSpPr>
        <p:spPr bwMode="auto">
          <a:xfrm>
            <a:off x="2819400" y="6019800"/>
            <a:ext cx="5181600" cy="1066800"/>
          </a:xfrm>
          <a:prstGeom prst="lightningBol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>
              <a:latin typeface="Calibri" pitchFamily="34" charset="0"/>
            </a:endParaRPr>
          </a:p>
        </p:txBody>
      </p:sp>
      <p:sp>
        <p:nvSpPr>
          <p:cNvPr id="57359" name="Text Box 16"/>
          <p:cNvSpPr txBox="1">
            <a:spLocks noChangeArrowheads="1"/>
          </p:cNvSpPr>
          <p:nvPr/>
        </p:nvSpPr>
        <p:spPr bwMode="auto">
          <a:xfrm>
            <a:off x="3962400" y="5715000"/>
            <a:ext cx="1730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IDD Data</a:t>
            </a:r>
          </a:p>
        </p:txBody>
      </p:sp>
      <p:sp>
        <p:nvSpPr>
          <p:cNvPr id="57360" name="Text Box 17"/>
          <p:cNvSpPr txBox="1">
            <a:spLocks noChangeArrowheads="1"/>
          </p:cNvSpPr>
          <p:nvPr/>
        </p:nvSpPr>
        <p:spPr bwMode="auto">
          <a:xfrm>
            <a:off x="3733800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HTTPServer</a:t>
            </a:r>
          </a:p>
        </p:txBody>
      </p:sp>
      <p:sp>
        <p:nvSpPr>
          <p:cNvPr id="57361" name="Text Box 18"/>
          <p:cNvSpPr txBox="1">
            <a:spLocks noChangeArrowheads="1"/>
          </p:cNvSpPr>
          <p:nvPr/>
        </p:nvSpPr>
        <p:spPr bwMode="auto">
          <a:xfrm>
            <a:off x="3733800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WMS</a:t>
            </a:r>
          </a:p>
        </p:txBody>
      </p:sp>
      <p:cxnSp>
        <p:nvCxnSpPr>
          <p:cNvPr id="57362" name="AutoShape 19"/>
          <p:cNvCxnSpPr>
            <a:cxnSpLocks noChangeShapeType="1"/>
            <a:stCxn id="57360" idx="3"/>
            <a:endCxn id="57356" idx="2"/>
          </p:cNvCxnSpPr>
          <p:nvPr/>
        </p:nvCxnSpPr>
        <p:spPr bwMode="auto">
          <a:xfrm flipV="1">
            <a:off x="487680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7363" name="AutoShape 20"/>
          <p:cNvCxnSpPr>
            <a:cxnSpLocks noChangeShapeType="1"/>
            <a:stCxn id="57361" idx="3"/>
            <a:endCxn id="57356" idx="2"/>
          </p:cNvCxnSpPr>
          <p:nvPr/>
        </p:nvCxnSpPr>
        <p:spPr bwMode="auto">
          <a:xfrm flipV="1">
            <a:off x="487680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7364" name="Text Box 21"/>
          <p:cNvSpPr txBox="1">
            <a:spLocks noChangeArrowheads="1"/>
          </p:cNvSpPr>
          <p:nvPr/>
        </p:nvSpPr>
        <p:spPr bwMode="auto">
          <a:xfrm>
            <a:off x="3733800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WCS</a:t>
            </a:r>
          </a:p>
        </p:txBody>
      </p:sp>
      <p:sp>
        <p:nvSpPr>
          <p:cNvPr id="57365" name="Text Box 22"/>
          <p:cNvSpPr txBox="1">
            <a:spLocks noChangeArrowheads="1"/>
          </p:cNvSpPr>
          <p:nvPr/>
        </p:nvSpPr>
        <p:spPr bwMode="auto">
          <a:xfrm>
            <a:off x="3733800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OPeNDAP</a:t>
            </a:r>
          </a:p>
        </p:txBody>
      </p:sp>
      <p:cxnSp>
        <p:nvCxnSpPr>
          <p:cNvPr id="57366" name="AutoShape 23"/>
          <p:cNvCxnSpPr>
            <a:cxnSpLocks noChangeShapeType="1"/>
            <a:stCxn id="57364" idx="3"/>
            <a:endCxn id="57356" idx="2"/>
          </p:cNvCxnSpPr>
          <p:nvPr/>
        </p:nvCxnSpPr>
        <p:spPr bwMode="auto">
          <a:xfrm>
            <a:off x="487680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7367" name="AutoShape 24"/>
          <p:cNvSpPr>
            <a:spLocks noChangeArrowheads="1"/>
          </p:cNvSpPr>
          <p:nvPr/>
        </p:nvSpPr>
        <p:spPr bwMode="auto">
          <a:xfrm>
            <a:off x="2514600" y="5029200"/>
            <a:ext cx="3048000" cy="457200"/>
          </a:xfrm>
          <a:prstGeom prst="flowChartPredefinedProcess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</a:rPr>
              <a:t>configCatalog.xml</a:t>
            </a:r>
          </a:p>
        </p:txBody>
      </p:sp>
      <p:cxnSp>
        <p:nvCxnSpPr>
          <p:cNvPr id="57368" name="AutoShape 25"/>
          <p:cNvCxnSpPr>
            <a:cxnSpLocks noChangeShapeType="1"/>
            <a:stCxn id="57355" idx="2"/>
            <a:endCxn id="57348" idx="1"/>
          </p:cNvCxnSpPr>
          <p:nvPr/>
        </p:nvCxnSpPr>
        <p:spPr bwMode="auto">
          <a:xfrm rot="5400000">
            <a:off x="1600200" y="4724400"/>
            <a:ext cx="12954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Rectangle 25"/>
          <p:cNvSpPr/>
          <p:nvPr/>
        </p:nvSpPr>
        <p:spPr>
          <a:xfrm>
            <a:off x="2438400" y="4953000"/>
            <a:ext cx="3200400" cy="6096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Configuration Catalogs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Administrator tells the TDS which / how datasets are to be served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Identify the files on disk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Name, organize, sort, filter into virtual collections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Add discovery metadata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Integrated with NcML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Create virtual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TDS Configuration Catalogs</a:t>
            </a:r>
          </a:p>
        </p:txBody>
      </p:sp>
      <p:sp>
        <p:nvSpPr>
          <p:cNvPr id="61442" name="TextBox 3"/>
          <p:cNvSpPr txBox="1">
            <a:spLocks noChangeArrowheads="1"/>
          </p:cNvSpPr>
          <p:nvPr/>
        </p:nvSpPr>
        <p:spPr bwMode="auto">
          <a:xfrm>
            <a:off x="228600" y="1524000"/>
            <a:ext cx="8686800" cy="37544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…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400" b="1">
                <a:latin typeface="Courier New" pitchFamily="49" charset="0"/>
                <a:cs typeface="Courier New" pitchFamily="49" charset="0"/>
              </a:rPr>
              <a:t>datasetScan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name="Ocean Satellite Data</a:t>
            </a:r>
            <a:r>
              <a:rPr lang="ja-JP" altLang="en-US" sz="1400">
                <a:latin typeface="Courier New" pitchFamily="49" charset="0"/>
                <a:cs typeface="Courier New" pitchFamily="49" charset="0"/>
              </a:rPr>
              <a:t>“</a:t>
            </a:r>
            <a:endParaRPr lang="en-US" altLang="ja-JP" sz="1400">
              <a:latin typeface="Courier New" pitchFamily="49" charset="0"/>
              <a:cs typeface="Courier New" pitchFamily="49" charset="0"/>
            </a:endParaRP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b="1">
                <a:latin typeface="Courier New" pitchFamily="49" charset="0"/>
                <a:cs typeface="Courier New" pitchFamily="49" charset="0"/>
              </a:rPr>
              <a:t>path="/data/ocean/sat/"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b="1">
                <a:latin typeface="Courier New" pitchFamily="49" charset="0"/>
                <a:cs typeface="Courier New" pitchFamily="49" charset="0"/>
              </a:rPr>
              <a:t>location= "/data/tds/netcdf/"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&lt;metadata inherited="true"&gt;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&lt;serviceName&gt;odap&lt;/serviceName&gt;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&lt;dataType&gt;Grid&lt;/dataType&gt;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&lt;dataFormat&gt;NetCDF&lt;/dataFormat&gt;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&lt;documentation xlink:href="http://ncep.noaa.gov/modelinfo/index.html"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             xlink:title="NCEP Model documentation" /&gt;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&lt;documentation type="processing_level"&gt;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Transmitted through Unidata Internet Data Distribution.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&lt;/documentation&gt;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&lt;/metadata&gt;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&lt;/datasetScan&gt;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TDS and NcML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NcML: an XML representation of netCDF.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Can </a:t>
            </a:r>
            <a:r>
              <a:rPr lang="ja-JP" altLang="en-US" sz="2400" smtClean="0">
                <a:ea typeface="ＭＳ Ｐゴシック" pitchFamily="34" charset="-128"/>
              </a:rPr>
              <a:t>“</a:t>
            </a:r>
            <a:r>
              <a:rPr lang="en-US" altLang="ja-JP" sz="2400" smtClean="0">
                <a:ea typeface="ＭＳ Ｐゴシック" pitchFamily="34" charset="-128"/>
              </a:rPr>
              <a:t>fix</a:t>
            </a:r>
            <a:r>
              <a:rPr lang="ja-JP" altLang="en-US" sz="2400" smtClean="0">
                <a:ea typeface="ＭＳ Ｐゴシック" pitchFamily="34" charset="-128"/>
              </a:rPr>
              <a:t>”</a:t>
            </a:r>
            <a:r>
              <a:rPr lang="en-US" altLang="ja-JP" sz="2400" smtClean="0">
                <a:ea typeface="ＭＳ Ｐゴシック" pitchFamily="34" charset="-128"/>
              </a:rPr>
              <a:t> metadata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Can augment metadata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Can aggregate datasets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General Aggregations: joinNew, joinExisting, Union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Specialized aggregations: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1600" smtClean="0">
                <a:ea typeface="ＭＳ Ｐゴシック" pitchFamily="34" charset="-128"/>
              </a:rPr>
              <a:t>Forecast Model Run Collection (FMRC)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1600" smtClean="0">
                <a:ea typeface="ＭＳ Ｐゴシック" pitchFamily="34" charset="-128"/>
              </a:rPr>
              <a:t>Point Feature Collections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Embed NcML into the TDS configuration catalog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Server serves a </a:t>
            </a:r>
            <a:r>
              <a:rPr lang="en-US" sz="2800" i="1" smtClean="0">
                <a:ea typeface="ＭＳ Ｐゴシック" pitchFamily="34" charset="-128"/>
              </a:rPr>
              <a:t>virtual dataset</a:t>
            </a:r>
            <a:r>
              <a:rPr lang="en-US" sz="2800" smtClean="0">
                <a:ea typeface="ＭＳ Ｐゴシック" pitchFamily="34" charset="-128"/>
              </a:rPr>
              <a:t> defined by NcML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NcML hidden from the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ea typeface="+mj-ea"/>
              </a:rPr>
              <a:t>TDS / </a:t>
            </a:r>
            <a:r>
              <a:rPr lang="en-US" sz="4000" dirty="0" err="1" smtClean="0">
                <a:ea typeface="+mj-ea"/>
              </a:rPr>
              <a:t>NcML</a:t>
            </a:r>
            <a:r>
              <a:rPr lang="en-US" sz="4000" dirty="0" smtClean="0">
                <a:ea typeface="+mj-ea"/>
              </a:rPr>
              <a:t> </a:t>
            </a:r>
            <a:br>
              <a:rPr lang="en-US" sz="4000" dirty="0" smtClean="0">
                <a:ea typeface="+mj-ea"/>
              </a:rPr>
            </a:br>
            <a:r>
              <a:rPr lang="en-US" sz="4000" dirty="0" smtClean="0">
                <a:ea typeface="+mj-ea"/>
              </a:rPr>
              <a:t>Modify and serve through TDS </a:t>
            </a:r>
          </a:p>
        </p:txBody>
      </p:sp>
      <p:sp>
        <p:nvSpPr>
          <p:cNvPr id="8909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752600"/>
            <a:ext cx="8077200" cy="3124200"/>
          </a:xfrm>
          <a:ln w="3175"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&lt;dataset name=</a:t>
            </a:r>
            <a:r>
              <a:rPr lang="ja-JP" alt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Polar Orbiter Data" urlPath =</a:t>
            </a:r>
            <a:r>
              <a:rPr lang="ja-JP" alt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idd/sat/PolarData</a:t>
            </a:r>
            <a:r>
              <a:rPr lang="ja-JP" alt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140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&lt;netcdf location="/data/sat/P02393.hdf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”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&lt;attribute name="Conventions" value="CF-1.4"/&gt; 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&lt;variable name="Reflectivity" orgName=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R34768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”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   &lt;attribute name="units" value=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dBZ" /&gt;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   &lt;attribute name=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coordinates" value=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time lat lon" /&gt;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&lt;/variable&gt;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&lt;/netcdf&gt;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140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&lt;/dataset&gt;</a:t>
            </a:r>
            <a:r>
              <a:rPr lang="en-US" sz="20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2"/>
          <p:cNvSpPr txBox="1">
            <a:spLocks noChangeArrowheads="1"/>
          </p:cNvSpPr>
          <p:nvPr/>
        </p:nvSpPr>
        <p:spPr bwMode="auto">
          <a:xfrm>
            <a:off x="533400" y="1219200"/>
            <a:ext cx="4876800" cy="367823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Servlet Container</a:t>
            </a: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</p:txBody>
      </p:sp>
      <p:sp>
        <p:nvSpPr>
          <p:cNvPr id="91138" name="Rectangle 3"/>
          <p:cNvSpPr>
            <a:spLocks noChangeArrowheads="1"/>
          </p:cNvSpPr>
          <p:nvPr/>
        </p:nvSpPr>
        <p:spPr bwMode="auto">
          <a:xfrm>
            <a:off x="15240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1139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THREDDS Data Server</a:t>
            </a:r>
          </a:p>
        </p:txBody>
      </p:sp>
      <p:sp>
        <p:nvSpPr>
          <p:cNvPr id="91140" name="AutoShape 5"/>
          <p:cNvSpPr>
            <a:spLocks noChangeArrowheads="1"/>
          </p:cNvSpPr>
          <p:nvPr/>
        </p:nvSpPr>
        <p:spPr bwMode="auto">
          <a:xfrm>
            <a:off x="1066800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Datasets</a:t>
            </a:r>
          </a:p>
        </p:txBody>
      </p:sp>
      <p:cxnSp>
        <p:nvCxnSpPr>
          <p:cNvPr id="91141" name="AutoShape 6"/>
          <p:cNvCxnSpPr>
            <a:cxnSpLocks noChangeShapeType="1"/>
            <a:stCxn id="91144" idx="3"/>
            <a:endCxn id="91148" idx="2"/>
          </p:cNvCxnSpPr>
          <p:nvPr/>
        </p:nvCxnSpPr>
        <p:spPr bwMode="auto">
          <a:xfrm>
            <a:off x="6019800" y="1828800"/>
            <a:ext cx="381000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142" name="AutoShape 7"/>
          <p:cNvCxnSpPr>
            <a:cxnSpLocks noChangeShapeType="1"/>
            <a:stCxn id="91157" idx="3"/>
            <a:endCxn id="91148" idx="2"/>
          </p:cNvCxnSpPr>
          <p:nvPr/>
        </p:nvCxnSpPr>
        <p:spPr bwMode="auto">
          <a:xfrm flipV="1">
            <a:off x="487680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91143" name="AutoShape 8"/>
          <p:cNvCxnSpPr>
            <a:cxnSpLocks noChangeShapeType="1"/>
            <a:stCxn id="91147" idx="2"/>
            <a:endCxn id="91159" idx="0"/>
          </p:cNvCxnSpPr>
          <p:nvPr/>
        </p:nvCxnSpPr>
        <p:spPr bwMode="auto">
          <a:xfrm rot="16200000" flipH="1">
            <a:off x="2933700" y="3924300"/>
            <a:ext cx="685800" cy="152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1144" name="AutoShape 9"/>
          <p:cNvSpPr>
            <a:spLocks noChangeArrowheads="1"/>
          </p:cNvSpPr>
          <p:nvPr/>
        </p:nvSpPr>
        <p:spPr bwMode="auto">
          <a:xfrm>
            <a:off x="3429000" y="1600200"/>
            <a:ext cx="2590800" cy="457200"/>
          </a:xfrm>
          <a:prstGeom prst="flowChartPredefinedProcess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</a:rPr>
              <a:t>catalog.xml</a:t>
            </a:r>
          </a:p>
        </p:txBody>
      </p:sp>
      <p:sp>
        <p:nvSpPr>
          <p:cNvPr id="91145" name="Text Box 10"/>
          <p:cNvSpPr txBox="1">
            <a:spLocks noChangeArrowheads="1"/>
          </p:cNvSpPr>
          <p:nvPr/>
        </p:nvSpPr>
        <p:spPr bwMode="auto">
          <a:xfrm>
            <a:off x="2514600" y="6583363"/>
            <a:ext cx="2057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i="1">
                <a:latin typeface="Calibri" pitchFamily="34" charset="0"/>
              </a:rPr>
              <a:t>motherlode.ucar.edu</a:t>
            </a:r>
          </a:p>
        </p:txBody>
      </p:sp>
      <p:sp>
        <p:nvSpPr>
          <p:cNvPr id="91146" name="Text Box 11"/>
          <p:cNvSpPr txBox="1">
            <a:spLocks noChangeArrowheads="1"/>
          </p:cNvSpPr>
          <p:nvPr/>
        </p:nvSpPr>
        <p:spPr bwMode="auto">
          <a:xfrm>
            <a:off x="1295400" y="2438400"/>
            <a:ext cx="2438400" cy="1320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Calibri" pitchFamily="34" charset="0"/>
              </a:rPr>
              <a:t>THREDDS Server</a:t>
            </a:r>
          </a:p>
          <a:p>
            <a:pPr>
              <a:spcBef>
                <a:spcPct val="50000"/>
              </a:spcBef>
            </a:pPr>
            <a:endParaRPr lang="en-US" sz="200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91147" name="AutoShape 12"/>
          <p:cNvSpPr>
            <a:spLocks noChangeArrowheads="1"/>
          </p:cNvSpPr>
          <p:nvPr/>
        </p:nvSpPr>
        <p:spPr bwMode="auto">
          <a:xfrm>
            <a:off x="1295400" y="3505200"/>
            <a:ext cx="2438400" cy="838200"/>
          </a:xfrm>
          <a:prstGeom prst="flowChartPredefinedProcess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pitchFamily="34" charset="0"/>
              </a:rPr>
              <a:t>NetCDF-Java</a:t>
            </a:r>
          </a:p>
          <a:p>
            <a:pPr algn="ctr"/>
            <a:r>
              <a:rPr lang="en-US" b="1">
                <a:latin typeface="Calibri" pitchFamily="34" charset="0"/>
              </a:rPr>
              <a:t>library</a:t>
            </a:r>
          </a:p>
        </p:txBody>
      </p:sp>
      <p:sp>
        <p:nvSpPr>
          <p:cNvPr id="91148" name="Oval 13"/>
          <p:cNvSpPr>
            <a:spLocks noChangeArrowheads="1"/>
          </p:cNvSpPr>
          <p:nvPr/>
        </p:nvSpPr>
        <p:spPr bwMode="auto">
          <a:xfrm>
            <a:off x="6400800" y="2133600"/>
            <a:ext cx="2667000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Remote Access</a:t>
            </a:r>
          </a:p>
          <a:p>
            <a:pPr algn="ctr"/>
            <a:r>
              <a:rPr lang="en-US">
                <a:latin typeface="Calibri" pitchFamily="34" charset="0"/>
              </a:rPr>
              <a:t>Client</a:t>
            </a:r>
          </a:p>
        </p:txBody>
      </p:sp>
      <p:cxnSp>
        <p:nvCxnSpPr>
          <p:cNvPr id="91149" name="AutoShape 14"/>
          <p:cNvCxnSpPr>
            <a:cxnSpLocks noChangeShapeType="1"/>
            <a:stCxn id="91146" idx="0"/>
            <a:endCxn id="91144" idx="2"/>
          </p:cNvCxnSpPr>
          <p:nvPr/>
        </p:nvCxnSpPr>
        <p:spPr bwMode="auto">
          <a:xfrm flipV="1">
            <a:off x="2514600" y="2057400"/>
            <a:ext cx="2209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1150" name="AutoShape 15"/>
          <p:cNvSpPr>
            <a:spLocks noChangeArrowheads="1"/>
          </p:cNvSpPr>
          <p:nvPr/>
        </p:nvSpPr>
        <p:spPr bwMode="auto">
          <a:xfrm>
            <a:off x="2819400" y="6019800"/>
            <a:ext cx="5181600" cy="1066800"/>
          </a:xfrm>
          <a:prstGeom prst="lightningBol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>
              <a:latin typeface="Calibri" pitchFamily="34" charset="0"/>
            </a:endParaRPr>
          </a:p>
        </p:txBody>
      </p:sp>
      <p:sp>
        <p:nvSpPr>
          <p:cNvPr id="91151" name="Text Box 16"/>
          <p:cNvSpPr txBox="1">
            <a:spLocks noChangeArrowheads="1"/>
          </p:cNvSpPr>
          <p:nvPr/>
        </p:nvSpPr>
        <p:spPr bwMode="auto">
          <a:xfrm>
            <a:off x="3962400" y="5715000"/>
            <a:ext cx="1730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IDD Data</a:t>
            </a:r>
          </a:p>
        </p:txBody>
      </p:sp>
      <p:sp>
        <p:nvSpPr>
          <p:cNvPr id="91152" name="Text Box 17"/>
          <p:cNvSpPr txBox="1">
            <a:spLocks noChangeArrowheads="1"/>
          </p:cNvSpPr>
          <p:nvPr/>
        </p:nvSpPr>
        <p:spPr bwMode="auto">
          <a:xfrm>
            <a:off x="3733800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HTTPServer</a:t>
            </a:r>
          </a:p>
        </p:txBody>
      </p:sp>
      <p:sp>
        <p:nvSpPr>
          <p:cNvPr id="91153" name="Text Box 18"/>
          <p:cNvSpPr txBox="1">
            <a:spLocks noChangeArrowheads="1"/>
          </p:cNvSpPr>
          <p:nvPr/>
        </p:nvSpPr>
        <p:spPr bwMode="auto">
          <a:xfrm>
            <a:off x="3733800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WMS</a:t>
            </a:r>
          </a:p>
        </p:txBody>
      </p:sp>
      <p:cxnSp>
        <p:nvCxnSpPr>
          <p:cNvPr id="91154" name="AutoShape 19"/>
          <p:cNvCxnSpPr>
            <a:cxnSpLocks noChangeShapeType="1"/>
            <a:stCxn id="91152" idx="3"/>
            <a:endCxn id="91148" idx="2"/>
          </p:cNvCxnSpPr>
          <p:nvPr/>
        </p:nvCxnSpPr>
        <p:spPr bwMode="auto">
          <a:xfrm flipV="1">
            <a:off x="487680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91155" name="AutoShape 20"/>
          <p:cNvCxnSpPr>
            <a:cxnSpLocks noChangeShapeType="1"/>
            <a:stCxn id="91153" idx="3"/>
            <a:endCxn id="91148" idx="2"/>
          </p:cNvCxnSpPr>
          <p:nvPr/>
        </p:nvCxnSpPr>
        <p:spPr bwMode="auto">
          <a:xfrm flipV="1">
            <a:off x="487680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1156" name="Text Box 21"/>
          <p:cNvSpPr txBox="1">
            <a:spLocks noChangeArrowheads="1"/>
          </p:cNvSpPr>
          <p:nvPr/>
        </p:nvSpPr>
        <p:spPr bwMode="auto">
          <a:xfrm>
            <a:off x="3733800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WCS</a:t>
            </a:r>
          </a:p>
        </p:txBody>
      </p:sp>
      <p:sp>
        <p:nvSpPr>
          <p:cNvPr id="91157" name="Text Box 22"/>
          <p:cNvSpPr txBox="1">
            <a:spLocks noChangeArrowheads="1"/>
          </p:cNvSpPr>
          <p:nvPr/>
        </p:nvSpPr>
        <p:spPr bwMode="auto">
          <a:xfrm>
            <a:off x="3733800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b="1">
                <a:latin typeface="Calibri" pitchFamily="34" charset="0"/>
              </a:rPr>
              <a:t>OPeNDAP</a:t>
            </a:r>
          </a:p>
        </p:txBody>
      </p:sp>
      <p:cxnSp>
        <p:nvCxnSpPr>
          <p:cNvPr id="91158" name="AutoShape 23"/>
          <p:cNvCxnSpPr>
            <a:cxnSpLocks noChangeShapeType="1"/>
            <a:stCxn id="91156" idx="3"/>
            <a:endCxn id="91148" idx="2"/>
          </p:cNvCxnSpPr>
          <p:nvPr/>
        </p:nvCxnSpPr>
        <p:spPr bwMode="auto">
          <a:xfrm>
            <a:off x="487680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1159" name="AutoShape 24"/>
          <p:cNvSpPr>
            <a:spLocks noChangeArrowheads="1"/>
          </p:cNvSpPr>
          <p:nvPr/>
        </p:nvSpPr>
        <p:spPr bwMode="auto">
          <a:xfrm>
            <a:off x="2514600" y="5029200"/>
            <a:ext cx="3048000" cy="457200"/>
          </a:xfrm>
          <a:prstGeom prst="flowChartPredefinedProcess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 pitchFamily="34" charset="0"/>
              </a:rPr>
              <a:t>configCatalog.xml</a:t>
            </a:r>
          </a:p>
        </p:txBody>
      </p:sp>
      <p:cxnSp>
        <p:nvCxnSpPr>
          <p:cNvPr id="91160" name="AutoShape 25"/>
          <p:cNvCxnSpPr>
            <a:cxnSpLocks noChangeShapeType="1"/>
            <a:stCxn id="91147" idx="2"/>
            <a:endCxn id="91140" idx="1"/>
          </p:cNvCxnSpPr>
          <p:nvPr/>
        </p:nvCxnSpPr>
        <p:spPr bwMode="auto">
          <a:xfrm rot="5400000">
            <a:off x="1600200" y="4724400"/>
            <a:ext cx="12954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Status: CDM/netCDF-Java &amp; TDS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netCDF-Java/TDS 4.2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Stable since November 2010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netCDF-Java/TDS 4.3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Stable version expected September 2011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Changes from netCDF-Java/TDS 4.2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Improved handling of very large GRIB-2 collections</a:t>
            </a:r>
          </a:p>
          <a:p>
            <a:pPr lvl="3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GRIB-2 code </a:t>
            </a:r>
            <a:r>
              <a:rPr lang="en-US" dirty="0" err="1" smtClean="0">
                <a:ea typeface="+mn-ea"/>
              </a:rPr>
              <a:t>refactored</a:t>
            </a:r>
            <a:endParaRPr lang="en-US" dirty="0" smtClean="0">
              <a:ea typeface="+mn-ea"/>
            </a:endParaRPr>
          </a:p>
          <a:p>
            <a:pPr lvl="3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Special Feature Collection for GRIB-2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Start using </a:t>
            </a:r>
            <a:r>
              <a:rPr lang="en-US" dirty="0" err="1" smtClean="0">
                <a:ea typeface="+mn-ea"/>
              </a:rPr>
              <a:t>Joda</a:t>
            </a:r>
            <a:r>
              <a:rPr lang="en-US" dirty="0" smtClean="0">
                <a:ea typeface="+mn-ea"/>
              </a:rPr>
              <a:t> Time (support various calendars)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Upgrade to latest </a:t>
            </a:r>
            <a:r>
              <a:rPr lang="en-US" dirty="0" err="1" smtClean="0">
                <a:ea typeface="+mn-ea"/>
              </a:rPr>
              <a:t>ncWMS</a:t>
            </a:r>
            <a:r>
              <a:rPr lang="en-US" dirty="0" smtClean="0">
                <a:ea typeface="+mn-ea"/>
              </a:rPr>
              <a:t> code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Tomcat 7 will be </a:t>
            </a:r>
            <a:r>
              <a:rPr lang="en-US" b="1" dirty="0" smtClean="0">
                <a:ea typeface="+mn-ea"/>
              </a:rPr>
              <a:t>required</a:t>
            </a:r>
            <a:r>
              <a:rPr lang="en-US" dirty="0" smtClean="0">
                <a:ea typeface="+mn-ea"/>
              </a:rPr>
              <a:t> (due to Spring 3 dependency)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Common Data Model (CDM)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Implemented in the </a:t>
            </a:r>
            <a:r>
              <a:rPr lang="en-US" dirty="0" err="1" smtClean="0">
                <a:ea typeface="+mn-ea"/>
                <a:cs typeface="+mn-cs"/>
              </a:rPr>
              <a:t>netCDF</a:t>
            </a:r>
            <a:r>
              <a:rPr lang="en-US" dirty="0" smtClean="0">
                <a:ea typeface="+mn-ea"/>
                <a:cs typeface="+mn-cs"/>
              </a:rPr>
              <a:t>-Java library (3 layers)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ea typeface="+mn-ea"/>
                <a:cs typeface="+mn-cs"/>
              </a:rPr>
              <a:t>NetCDF</a:t>
            </a:r>
            <a:r>
              <a:rPr lang="en-US" dirty="0" smtClean="0">
                <a:ea typeface="+mn-ea"/>
                <a:cs typeface="+mn-cs"/>
              </a:rPr>
              <a:t> Data Access: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Access to array-based scientific data (</a:t>
            </a:r>
            <a:r>
              <a:rPr lang="en-US" dirty="0" err="1" smtClean="0">
                <a:ea typeface="+mn-ea"/>
              </a:rPr>
              <a:t>netCDF</a:t>
            </a:r>
            <a:r>
              <a:rPr lang="en-US" dirty="0" smtClean="0">
                <a:ea typeface="+mn-ea"/>
              </a:rPr>
              <a:t> data model)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Read various file formats, map into data model (IOSP)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 smtClean="0">
                <a:ea typeface="+mn-ea"/>
                <a:cs typeface="+mn-cs"/>
              </a:rPr>
              <a:t>NetcdfDataset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Geospatial coordinate systems (conventions)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>
                <a:ea typeface="+mn-ea"/>
              </a:rPr>
              <a:t>NcML</a:t>
            </a:r>
            <a:r>
              <a:rPr lang="en-US" dirty="0" smtClean="0">
                <a:ea typeface="+mn-ea"/>
              </a:rPr>
              <a:t>: Modify existing dataset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Aggregation of datasets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Scientific Feature Types, e.g.: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Gridded Data; Radial Data; Swath Data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Discrete Sampling Features: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Point Data; Station Data; Profile Data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Trajectory (e.g., aircraft track)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97" name="AutoShape 33"/>
          <p:cNvCxnSpPr>
            <a:cxnSpLocks noChangeShapeType="1"/>
          </p:cNvCxnSpPr>
          <p:nvPr/>
        </p:nvCxnSpPr>
        <p:spPr bwMode="auto">
          <a:xfrm rot="5400000">
            <a:off x="7181056" y="6619082"/>
            <a:ext cx="338137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371600" y="2238375"/>
            <a:ext cx="4572000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NetcdfDataset</a:t>
            </a:r>
          </a:p>
        </p:txBody>
      </p:sp>
      <p:sp>
        <p:nvSpPr>
          <p:cNvPr id="6147" name="Oval 3"/>
          <p:cNvSpPr>
            <a:spLocks noChangeArrowheads="1"/>
          </p:cNvSpPr>
          <p:nvPr/>
        </p:nvSpPr>
        <p:spPr bwMode="auto">
          <a:xfrm>
            <a:off x="5334000" y="409575"/>
            <a:ext cx="2667000" cy="99060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  <a:cs typeface="Arial" charset="0"/>
              </a:rPr>
              <a:t>Application</a:t>
            </a:r>
          </a:p>
        </p:txBody>
      </p:sp>
      <p:cxnSp>
        <p:nvCxnSpPr>
          <p:cNvPr id="29704" name="AutoShape 4"/>
          <p:cNvCxnSpPr>
            <a:cxnSpLocks noChangeShapeType="1"/>
          </p:cNvCxnSpPr>
          <p:nvPr/>
        </p:nvCxnSpPr>
        <p:spPr bwMode="auto">
          <a:xfrm rot="10800000" flipV="1">
            <a:off x="3733800" y="904875"/>
            <a:ext cx="1600200" cy="225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5" name="AutoShape 5"/>
          <p:cNvCxnSpPr>
            <a:cxnSpLocks noChangeShapeType="1"/>
          </p:cNvCxnSpPr>
          <p:nvPr/>
        </p:nvCxnSpPr>
        <p:spPr bwMode="auto">
          <a:xfrm flipH="1">
            <a:off x="3657600" y="1255713"/>
            <a:ext cx="2066925" cy="982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6" name="AutoShape 6"/>
          <p:cNvCxnSpPr>
            <a:cxnSpLocks noChangeShapeType="1"/>
          </p:cNvCxnSpPr>
          <p:nvPr/>
        </p:nvCxnSpPr>
        <p:spPr bwMode="auto">
          <a:xfrm flipH="1">
            <a:off x="5981700" y="1400175"/>
            <a:ext cx="685800" cy="2057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28600" y="942975"/>
            <a:ext cx="3505200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Scientific Feature Types</a:t>
            </a:r>
          </a:p>
        </p:txBody>
      </p:sp>
      <p:sp>
        <p:nvSpPr>
          <p:cNvPr id="29710" name="Line 8"/>
          <p:cNvSpPr>
            <a:spLocks noChangeShapeType="1"/>
          </p:cNvSpPr>
          <p:nvPr/>
        </p:nvSpPr>
        <p:spPr bwMode="auto">
          <a:xfrm flipH="1">
            <a:off x="1600200" y="26193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9"/>
          <p:cNvSpPr>
            <a:spLocks noChangeShapeType="1"/>
          </p:cNvSpPr>
          <p:nvPr/>
        </p:nvSpPr>
        <p:spPr bwMode="auto">
          <a:xfrm>
            <a:off x="3886200" y="26193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2" name="Line 10"/>
          <p:cNvSpPr>
            <a:spLocks noChangeShapeType="1"/>
          </p:cNvSpPr>
          <p:nvPr/>
        </p:nvSpPr>
        <p:spPr bwMode="auto">
          <a:xfrm>
            <a:off x="3886200" y="32289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Line 11"/>
          <p:cNvSpPr>
            <a:spLocks noChangeShapeType="1"/>
          </p:cNvSpPr>
          <p:nvPr/>
        </p:nvSpPr>
        <p:spPr bwMode="auto">
          <a:xfrm flipH="1">
            <a:off x="4724400" y="376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4" name="Text Box 12"/>
          <p:cNvSpPr txBox="1">
            <a:spLocks noChangeArrowheads="1"/>
          </p:cNvSpPr>
          <p:nvPr/>
        </p:nvSpPr>
        <p:spPr bwMode="auto">
          <a:xfrm>
            <a:off x="6553200" y="1752600"/>
            <a:ext cx="243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charset="0"/>
              </a:rPr>
              <a:t>NetCDF-Java/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Calibri" charset="0"/>
              </a:rPr>
              <a:t>CDM architecture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3733800" y="4676775"/>
            <a:ext cx="1295400" cy="37623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err="1" smtClean="0">
                <a:latin typeface="Calibri" charset="0"/>
              </a:rPr>
              <a:t>OPeNDAP</a:t>
            </a:r>
            <a:endParaRPr lang="en-US" dirty="0" smtClean="0">
              <a:latin typeface="Calibri" charset="0"/>
            </a:endParaRPr>
          </a:p>
        </p:txBody>
      </p:sp>
      <p:sp>
        <p:nvSpPr>
          <p:cNvPr id="6187" name="Text Box 15"/>
          <p:cNvSpPr txBox="1">
            <a:spLocks noChangeArrowheads="1"/>
          </p:cNvSpPr>
          <p:nvPr/>
        </p:nvSpPr>
        <p:spPr bwMode="auto">
          <a:xfrm>
            <a:off x="533400" y="3762375"/>
            <a:ext cx="1447800" cy="37623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THREDDS</a:t>
            </a:r>
          </a:p>
        </p:txBody>
      </p:sp>
      <p:sp>
        <p:nvSpPr>
          <p:cNvPr id="6188" name="AutoShape 16"/>
          <p:cNvSpPr>
            <a:spLocks noChangeArrowheads="1"/>
          </p:cNvSpPr>
          <p:nvPr/>
        </p:nvSpPr>
        <p:spPr bwMode="auto">
          <a:xfrm>
            <a:off x="533400" y="4600575"/>
            <a:ext cx="1447800" cy="838200"/>
          </a:xfrm>
          <a:prstGeom prst="foldedCorner">
            <a:avLst>
              <a:gd name="adj" fmla="val 1250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8100000" sx="104000" sy="104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txBody>
          <a:bodyPr wrap="none" anchor="ctr"/>
          <a:lstStyle/>
          <a:p>
            <a:pPr algn="ctr">
              <a:defRPr/>
            </a:pPr>
            <a:r>
              <a:rPr lang="en-US" dirty="0" err="1">
                <a:latin typeface="Calibri" charset="0"/>
                <a:cs typeface="Arial" charset="0"/>
              </a:rPr>
              <a:t>Catalog.xml</a:t>
            </a:r>
            <a:endParaRPr lang="en-US" dirty="0">
              <a:latin typeface="Calibri" charset="0"/>
              <a:cs typeface="Arial" charset="0"/>
            </a:endParaRPr>
          </a:p>
        </p:txBody>
      </p:sp>
      <p:cxnSp>
        <p:nvCxnSpPr>
          <p:cNvPr id="29724" name="AutoShape 17"/>
          <p:cNvCxnSpPr>
            <a:cxnSpLocks noChangeShapeType="1"/>
          </p:cNvCxnSpPr>
          <p:nvPr/>
        </p:nvCxnSpPr>
        <p:spPr bwMode="auto">
          <a:xfrm>
            <a:off x="1257300" y="4138613"/>
            <a:ext cx="0" cy="461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59" name="Text Box 18"/>
          <p:cNvSpPr txBox="1">
            <a:spLocks noChangeArrowheads="1"/>
          </p:cNvSpPr>
          <p:nvPr/>
        </p:nvSpPr>
        <p:spPr bwMode="auto">
          <a:xfrm>
            <a:off x="5410200" y="4729162"/>
            <a:ext cx="14478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NetCDF-3</a:t>
            </a:r>
          </a:p>
        </p:txBody>
      </p:sp>
      <p:sp>
        <p:nvSpPr>
          <p:cNvPr id="29728" name="Text Box 19"/>
          <p:cNvSpPr txBox="1">
            <a:spLocks noChangeArrowheads="1"/>
          </p:cNvSpPr>
          <p:nvPr/>
        </p:nvSpPr>
        <p:spPr bwMode="auto">
          <a:xfrm>
            <a:off x="8153400" y="42957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>
              <a:latin typeface="Calibri" charset="0"/>
            </a:endParaRPr>
          </a:p>
        </p:txBody>
      </p:sp>
      <p:sp>
        <p:nvSpPr>
          <p:cNvPr id="6161" name="Text Box 20"/>
          <p:cNvSpPr txBox="1">
            <a:spLocks noChangeArrowheads="1"/>
          </p:cNvSpPr>
          <p:nvPr/>
        </p:nvSpPr>
        <p:spPr bwMode="auto">
          <a:xfrm>
            <a:off x="6019800" y="5743575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HDF5</a:t>
            </a:r>
          </a:p>
        </p:txBody>
      </p:sp>
      <p:sp>
        <p:nvSpPr>
          <p:cNvPr id="6162" name="Text Box 21"/>
          <p:cNvSpPr txBox="1">
            <a:spLocks noChangeArrowheads="1"/>
          </p:cNvSpPr>
          <p:nvPr/>
        </p:nvSpPr>
        <p:spPr bwMode="auto">
          <a:xfrm>
            <a:off x="5943600" y="4143375"/>
            <a:ext cx="2819400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I/O service provider</a:t>
            </a:r>
          </a:p>
        </p:txBody>
      </p:sp>
      <p:sp>
        <p:nvSpPr>
          <p:cNvPr id="6163" name="Text Box 22"/>
          <p:cNvSpPr txBox="1">
            <a:spLocks noChangeArrowheads="1"/>
          </p:cNvSpPr>
          <p:nvPr/>
        </p:nvSpPr>
        <p:spPr bwMode="auto">
          <a:xfrm>
            <a:off x="7924800" y="5257800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GRIB</a:t>
            </a:r>
          </a:p>
        </p:txBody>
      </p:sp>
      <p:sp>
        <p:nvSpPr>
          <p:cNvPr id="6164" name="Text Box 23"/>
          <p:cNvSpPr txBox="1">
            <a:spLocks noChangeArrowheads="1"/>
          </p:cNvSpPr>
          <p:nvPr/>
        </p:nvSpPr>
        <p:spPr bwMode="auto">
          <a:xfrm>
            <a:off x="7924800" y="5743575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GINI</a:t>
            </a:r>
          </a:p>
        </p:txBody>
      </p:sp>
      <p:sp>
        <p:nvSpPr>
          <p:cNvPr id="6165" name="Text Box 24"/>
          <p:cNvSpPr txBox="1">
            <a:spLocks noChangeArrowheads="1"/>
          </p:cNvSpPr>
          <p:nvPr/>
        </p:nvSpPr>
        <p:spPr bwMode="auto">
          <a:xfrm>
            <a:off x="7924800" y="4729162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NIDS</a:t>
            </a:r>
          </a:p>
        </p:txBody>
      </p:sp>
      <p:cxnSp>
        <p:nvCxnSpPr>
          <p:cNvPr id="29744" name="AutoShape 25"/>
          <p:cNvCxnSpPr>
            <a:cxnSpLocks noChangeShapeType="1"/>
          </p:cNvCxnSpPr>
          <p:nvPr/>
        </p:nvCxnSpPr>
        <p:spPr bwMode="auto">
          <a:xfrm rot="16200000" flipH="1">
            <a:off x="7175500" y="4697413"/>
            <a:ext cx="927100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45" name="AutoShape 26"/>
          <p:cNvCxnSpPr>
            <a:cxnSpLocks noChangeShapeType="1"/>
          </p:cNvCxnSpPr>
          <p:nvPr/>
        </p:nvCxnSpPr>
        <p:spPr bwMode="auto">
          <a:xfrm rot="16200000" flipH="1">
            <a:off x="6932612" y="4940301"/>
            <a:ext cx="1412875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46" name="AutoShape 27"/>
          <p:cNvCxnSpPr>
            <a:cxnSpLocks noChangeShapeType="1"/>
          </p:cNvCxnSpPr>
          <p:nvPr/>
        </p:nvCxnSpPr>
        <p:spPr bwMode="auto">
          <a:xfrm rot="16200000" flipH="1">
            <a:off x="7440612" y="4432301"/>
            <a:ext cx="396875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69" name="Text Box 28"/>
          <p:cNvSpPr txBox="1">
            <a:spLocks noChangeArrowheads="1"/>
          </p:cNvSpPr>
          <p:nvPr/>
        </p:nvSpPr>
        <p:spPr bwMode="auto">
          <a:xfrm>
            <a:off x="3124200" y="3457575"/>
            <a:ext cx="5715000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NetcdfFile</a:t>
            </a:r>
          </a:p>
        </p:txBody>
      </p:sp>
      <p:sp>
        <p:nvSpPr>
          <p:cNvPr id="29750" name="Line 29"/>
          <p:cNvSpPr>
            <a:spLocks noChangeShapeType="1"/>
          </p:cNvSpPr>
          <p:nvPr/>
        </p:nvSpPr>
        <p:spPr bwMode="auto">
          <a:xfrm>
            <a:off x="7467600" y="38385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Text Box 30"/>
          <p:cNvSpPr txBox="1">
            <a:spLocks noChangeArrowheads="1"/>
          </p:cNvSpPr>
          <p:nvPr/>
        </p:nvSpPr>
        <p:spPr bwMode="auto">
          <a:xfrm>
            <a:off x="5562600" y="5253037"/>
            <a:ext cx="1295400" cy="3857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NetCDF-4</a:t>
            </a:r>
          </a:p>
        </p:txBody>
      </p:sp>
      <p:cxnSp>
        <p:nvCxnSpPr>
          <p:cNvPr id="29754" name="AutoShape 33"/>
          <p:cNvCxnSpPr>
            <a:cxnSpLocks noChangeShapeType="1"/>
          </p:cNvCxnSpPr>
          <p:nvPr/>
        </p:nvCxnSpPr>
        <p:spPr bwMode="auto">
          <a:xfrm rot="16200000" flipH="1">
            <a:off x="6678612" y="5194301"/>
            <a:ext cx="1920875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77" name="Text Box 36"/>
          <p:cNvSpPr txBox="1">
            <a:spLocks noChangeArrowheads="1"/>
          </p:cNvSpPr>
          <p:nvPr/>
        </p:nvSpPr>
        <p:spPr bwMode="auto">
          <a:xfrm>
            <a:off x="5715000" y="6253162"/>
            <a:ext cx="11430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Nexrad</a:t>
            </a:r>
          </a:p>
        </p:txBody>
      </p:sp>
      <p:sp>
        <p:nvSpPr>
          <p:cNvPr id="6178" name="Text Box 37"/>
          <p:cNvSpPr txBox="1">
            <a:spLocks noChangeArrowheads="1"/>
          </p:cNvSpPr>
          <p:nvPr/>
        </p:nvSpPr>
        <p:spPr bwMode="auto">
          <a:xfrm>
            <a:off x="7924800" y="6253162"/>
            <a:ext cx="9144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DMSP</a:t>
            </a:r>
          </a:p>
        </p:txBody>
      </p:sp>
      <p:sp>
        <p:nvSpPr>
          <p:cNvPr id="6180" name="Text Box 39"/>
          <p:cNvSpPr txBox="1">
            <a:spLocks noChangeArrowheads="1"/>
          </p:cNvSpPr>
          <p:nvPr/>
        </p:nvSpPr>
        <p:spPr bwMode="auto">
          <a:xfrm>
            <a:off x="2819400" y="2847975"/>
            <a:ext cx="2362200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CoordSystem Builder</a:t>
            </a:r>
          </a:p>
        </p:txBody>
      </p:sp>
      <p:sp>
        <p:nvSpPr>
          <p:cNvPr id="6181" name="Text Box 40"/>
          <p:cNvSpPr txBox="1">
            <a:spLocks noChangeArrowheads="1"/>
          </p:cNvSpPr>
          <p:nvPr/>
        </p:nvSpPr>
        <p:spPr bwMode="auto">
          <a:xfrm>
            <a:off x="533400" y="1552575"/>
            <a:ext cx="3200400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Datatype Adapter</a:t>
            </a:r>
          </a:p>
        </p:txBody>
      </p:sp>
      <p:sp>
        <p:nvSpPr>
          <p:cNvPr id="29767" name="Line 41"/>
          <p:cNvSpPr>
            <a:spLocks noChangeShapeType="1"/>
          </p:cNvSpPr>
          <p:nvPr/>
        </p:nvSpPr>
        <p:spPr bwMode="auto">
          <a:xfrm flipH="1">
            <a:off x="5562600" y="26193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68" name="Line 42"/>
          <p:cNvSpPr>
            <a:spLocks noChangeShapeType="1"/>
          </p:cNvSpPr>
          <p:nvPr/>
        </p:nvSpPr>
        <p:spPr bwMode="auto">
          <a:xfrm>
            <a:off x="1981200" y="13239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69" name="Line 43"/>
          <p:cNvSpPr>
            <a:spLocks noChangeShapeType="1"/>
          </p:cNvSpPr>
          <p:nvPr/>
        </p:nvSpPr>
        <p:spPr bwMode="auto">
          <a:xfrm>
            <a:off x="1981200" y="19335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40" name="Document"/>
          <p:cNvSpPr>
            <a:spLocks noEditPoints="1" noChangeArrowheads="1"/>
          </p:cNvSpPr>
          <p:nvPr/>
        </p:nvSpPr>
        <p:spPr bwMode="auto">
          <a:xfrm>
            <a:off x="1828800" y="5715000"/>
            <a:ext cx="981075" cy="9048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8100000" sx="104000" sy="104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ea typeface="+mn-ea"/>
                <a:cs typeface="+mn-cs"/>
              </a:rPr>
              <a:t>NcML</a:t>
            </a:r>
          </a:p>
        </p:txBody>
      </p:sp>
      <p:sp>
        <p:nvSpPr>
          <p:cNvPr id="29771" name="Line 45"/>
          <p:cNvSpPr>
            <a:spLocks noChangeShapeType="1"/>
          </p:cNvSpPr>
          <p:nvPr/>
        </p:nvSpPr>
        <p:spPr bwMode="auto">
          <a:xfrm flipH="1">
            <a:off x="2438400" y="2619375"/>
            <a:ext cx="0" cy="309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9772" name="AutoShape 27"/>
          <p:cNvCxnSpPr>
            <a:cxnSpLocks noChangeShapeType="1"/>
          </p:cNvCxnSpPr>
          <p:nvPr/>
        </p:nvCxnSpPr>
        <p:spPr bwMode="auto">
          <a:xfrm rot="5400000">
            <a:off x="6907212" y="4470401"/>
            <a:ext cx="396875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73" name="AutoShape 27"/>
          <p:cNvCxnSpPr>
            <a:cxnSpLocks noChangeShapeType="1"/>
          </p:cNvCxnSpPr>
          <p:nvPr/>
        </p:nvCxnSpPr>
        <p:spPr bwMode="auto">
          <a:xfrm rot="5400000">
            <a:off x="6642100" y="4735513"/>
            <a:ext cx="927100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74" name="AutoShape 27"/>
          <p:cNvCxnSpPr>
            <a:cxnSpLocks noChangeShapeType="1"/>
          </p:cNvCxnSpPr>
          <p:nvPr/>
        </p:nvCxnSpPr>
        <p:spPr bwMode="auto">
          <a:xfrm rot="5400000">
            <a:off x="6145212" y="5232401"/>
            <a:ext cx="1920875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75" name="AutoShape 27"/>
          <p:cNvCxnSpPr>
            <a:cxnSpLocks noChangeShapeType="1"/>
          </p:cNvCxnSpPr>
          <p:nvPr/>
        </p:nvCxnSpPr>
        <p:spPr bwMode="auto">
          <a:xfrm rot="5400000">
            <a:off x="6400006" y="4977607"/>
            <a:ext cx="1411287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Coordinate Systems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/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Used to </a:t>
            </a:r>
            <a:r>
              <a:rPr lang="en-US" dirty="0" err="1" smtClean="0">
                <a:ea typeface="+mn-ea"/>
              </a:rPr>
              <a:t>geolocate</a:t>
            </a:r>
            <a:r>
              <a:rPr lang="en-US" dirty="0" smtClean="0">
                <a:ea typeface="+mn-ea"/>
              </a:rPr>
              <a:t> data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Dataset must describe the coordinate systems used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Use conventions to describe coordinate systems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CF Convention (recommended)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Other conventions are recognized by </a:t>
            </a:r>
            <a:r>
              <a:rPr lang="en-US" dirty="0" err="1" smtClean="0">
                <a:ea typeface="+mn-ea"/>
              </a:rPr>
              <a:t>netCDF</a:t>
            </a:r>
            <a:r>
              <a:rPr lang="en-US" dirty="0" smtClean="0">
                <a:ea typeface="+mn-ea"/>
              </a:rPr>
              <a:t>-Java library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What you get if your data follows conventions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Standard visualization, debugging, and data manipulation tools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Standard servers to make your data remotely accessible</a:t>
            </a:r>
          </a:p>
        </p:txBody>
      </p:sp>
      <p:pic>
        <p:nvPicPr>
          <p:cNvPr id="22531" name="Picture 3" descr="cdmArch_ncdatase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0063" y="76200"/>
            <a:ext cx="2217737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Coordinate Systems </a:t>
            </a:r>
          </a:p>
        </p:txBody>
      </p:sp>
      <p:pic>
        <p:nvPicPr>
          <p:cNvPr id="24578" name="Picture 5" descr="sst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19200"/>
            <a:ext cx="57689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 descr="sstnz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676400"/>
            <a:ext cx="5637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 descr="GlobeDisplay"/>
          <p:cNvPicPr>
            <a:picLocks noGrp="1" noChangeAspect="1" noChangeArrowheads="1"/>
          </p:cNvPicPr>
          <p:nvPr>
            <p:ph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81000" y="2743200"/>
            <a:ext cx="4716463" cy="4038600"/>
          </a:xfrm>
        </p:spPr>
      </p:pic>
      <p:pic>
        <p:nvPicPr>
          <p:cNvPr id="6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2563" y="2362200"/>
            <a:ext cx="4922837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Scientific Feature Types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Gridded Data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Radial Data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Swath Data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Discrete Sampling Features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Point data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Station data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Profile data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Trajectory (i.e., aircraft track) data</a:t>
            </a:r>
          </a:p>
        </p:txBody>
      </p:sp>
      <p:pic>
        <p:nvPicPr>
          <p:cNvPr id="26627" name="Picture 3" descr="cdmArch_sciFeatureType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8088" y="1447800"/>
            <a:ext cx="27146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Gridded Data</a:t>
            </a:r>
          </a:p>
        </p:txBody>
      </p:sp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1219200" y="3124200"/>
            <a:ext cx="25971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34" charset="0"/>
              </a:rPr>
              <a:t>float gridData(t,z,y,x);</a:t>
            </a:r>
          </a:p>
          <a:p>
            <a:r>
              <a:rPr lang="en-US" sz="2000">
                <a:latin typeface="Calibri" pitchFamily="34" charset="0"/>
              </a:rPr>
              <a:t>  float t(t);</a:t>
            </a:r>
          </a:p>
          <a:p>
            <a:r>
              <a:rPr lang="en-US" sz="2000">
                <a:latin typeface="Calibri" pitchFamily="34" charset="0"/>
              </a:rPr>
              <a:t>  float y(y);</a:t>
            </a:r>
          </a:p>
          <a:p>
            <a:r>
              <a:rPr lang="en-US" sz="2000">
                <a:latin typeface="Calibri" pitchFamily="34" charset="0"/>
              </a:rPr>
              <a:t>  float x(x);</a:t>
            </a:r>
          </a:p>
          <a:p>
            <a:r>
              <a:rPr lang="en-US" sz="2000">
                <a:latin typeface="Calibri" pitchFamily="34" charset="0"/>
              </a:rPr>
              <a:t>  float z(z);</a:t>
            </a:r>
          </a:p>
        </p:txBody>
      </p:sp>
      <p:pic>
        <p:nvPicPr>
          <p:cNvPr id="27651" name="Picture 4" descr="arraySlic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2971800"/>
            <a:ext cx="4343400" cy="2895600"/>
          </a:xfrm>
        </p:spPr>
      </p:pic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822325" y="6461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838200" y="1400175"/>
            <a:ext cx="5181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000">
                <a:latin typeface="Calibri" pitchFamily="34" charset="0"/>
              </a:rPr>
              <a:t> </a:t>
            </a:r>
            <a:r>
              <a:rPr lang="en-US" sz="2400">
                <a:latin typeface="Calibri" pitchFamily="34" charset="0"/>
              </a:rPr>
              <a:t>Cartesian coordinates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Data is 2,3,4D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All dimensions have 1D coordinate variables (separable)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228600" y="5257800"/>
            <a:ext cx="44942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netCDF: coordinate variables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OPeNDAP: grid map variables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HDF: dimension scales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1521</Words>
  <Application>Microsoft Office PowerPoint</Application>
  <PresentationFormat>On-screen Show (4:3)</PresentationFormat>
  <Paragraphs>417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ＭＳ Ｐゴシック</vt:lpstr>
      <vt:lpstr>Calibri</vt:lpstr>
      <vt:lpstr>Courier New</vt:lpstr>
      <vt:lpstr>Rdg Vesta</vt:lpstr>
      <vt:lpstr>Wingdings</vt:lpstr>
      <vt:lpstr>Office Theme</vt:lpstr>
      <vt:lpstr>Unidata’s TDS Workshop  TDS Overview – Part II  </vt:lpstr>
      <vt:lpstr>THREDDS Data Server</vt:lpstr>
      <vt:lpstr>THREDDS Data Server</vt:lpstr>
      <vt:lpstr>Common Data Model (CDM)</vt:lpstr>
      <vt:lpstr>Slide 5</vt:lpstr>
      <vt:lpstr>Coordinate Systems</vt:lpstr>
      <vt:lpstr>Coordinate Systems </vt:lpstr>
      <vt:lpstr>Scientific Feature Types</vt:lpstr>
      <vt:lpstr>Gridded Data</vt:lpstr>
      <vt:lpstr>Swath</vt:lpstr>
      <vt:lpstr>Point Observation Data</vt:lpstr>
      <vt:lpstr>Slide 12</vt:lpstr>
      <vt:lpstr>Slide 13</vt:lpstr>
      <vt:lpstr>THREDDS Data Server</vt:lpstr>
      <vt:lpstr>THREDDS Data Server</vt:lpstr>
      <vt:lpstr>Data Access Services</vt:lpstr>
      <vt:lpstr>Data Access Services Clients</vt:lpstr>
      <vt:lpstr>OPeNDAP Service</vt:lpstr>
      <vt:lpstr>OGC Web Coverage Service (WCS)</vt:lpstr>
      <vt:lpstr>Web Map Service (WMS)</vt:lpstr>
      <vt:lpstr>OGC Web Map Service (WMS)</vt:lpstr>
      <vt:lpstr>WMS Interoperability</vt:lpstr>
      <vt:lpstr>NetCDF Subset Service</vt:lpstr>
      <vt:lpstr>Using WMS and NCSS</vt:lpstr>
      <vt:lpstr>Using WMS and NCSS</vt:lpstr>
      <vt:lpstr>ncISO</vt:lpstr>
      <vt:lpstr>Slide 27</vt:lpstr>
      <vt:lpstr>Slide 28</vt:lpstr>
      <vt:lpstr>Slide 29</vt:lpstr>
      <vt:lpstr>THREDDS Data Server</vt:lpstr>
      <vt:lpstr>THREDDS Data Server</vt:lpstr>
      <vt:lpstr>Configuration Catalogs</vt:lpstr>
      <vt:lpstr>TDS Configuration Catalogs</vt:lpstr>
      <vt:lpstr>TDS and NcML</vt:lpstr>
      <vt:lpstr>TDS / NcML  Modify and serve through TDS </vt:lpstr>
      <vt:lpstr>THREDDS Data Server</vt:lpstr>
      <vt:lpstr>Status: CDM/netCDF-Java &amp; TDS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TDS Installation and Administration</dc:title>
  <dc:creator>edavis</dc:creator>
  <cp:lastModifiedBy>edavis</cp:lastModifiedBy>
  <cp:revision>91</cp:revision>
  <dcterms:created xsi:type="dcterms:W3CDTF">2010-11-02T23:47:00Z</dcterms:created>
  <dcterms:modified xsi:type="dcterms:W3CDTF">2012-10-19T17:44:12Z</dcterms:modified>
</cp:coreProperties>
</file>